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257" r:id="rId5"/>
    <p:sldId id="385" r:id="rId6"/>
    <p:sldId id="306" r:id="rId7"/>
    <p:sldId id="333" r:id="rId8"/>
    <p:sldId id="328" r:id="rId9"/>
    <p:sldId id="356" r:id="rId10"/>
    <p:sldId id="334" r:id="rId11"/>
    <p:sldId id="387" r:id="rId12"/>
    <p:sldId id="388" r:id="rId13"/>
    <p:sldId id="389" r:id="rId14"/>
    <p:sldId id="382" r:id="rId15"/>
    <p:sldId id="399" r:id="rId16"/>
    <p:sldId id="384" r:id="rId17"/>
    <p:sldId id="391" r:id="rId18"/>
    <p:sldId id="392" r:id="rId19"/>
    <p:sldId id="383" r:id="rId20"/>
    <p:sldId id="398" r:id="rId21"/>
    <p:sldId id="396" r:id="rId22"/>
    <p:sldId id="353" r:id="rId23"/>
    <p:sldId id="341" r:id="rId24"/>
    <p:sldId id="390" r:id="rId25"/>
    <p:sldId id="256" r:id="rId26"/>
    <p:sldId id="261" r:id="rId27"/>
    <p:sldId id="378" r:id="rId28"/>
    <p:sldId id="397" r:id="rId29"/>
    <p:sldId id="284" r:id="rId30"/>
    <p:sldId id="285" r:id="rId31"/>
    <p:sldId id="295" r:id="rId32"/>
    <p:sldId id="308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B4698C2-37B9-414A-B2A1-B3854443E29B}">
          <p14:sldIdLst>
            <p14:sldId id="257"/>
            <p14:sldId id="385"/>
            <p14:sldId id="306"/>
            <p14:sldId id="333"/>
            <p14:sldId id="328"/>
            <p14:sldId id="356"/>
            <p14:sldId id="334"/>
            <p14:sldId id="387"/>
            <p14:sldId id="388"/>
            <p14:sldId id="389"/>
            <p14:sldId id="382"/>
            <p14:sldId id="399"/>
            <p14:sldId id="384"/>
            <p14:sldId id="391"/>
            <p14:sldId id="392"/>
            <p14:sldId id="383"/>
            <p14:sldId id="398"/>
            <p14:sldId id="396"/>
            <p14:sldId id="353"/>
            <p14:sldId id="341"/>
            <p14:sldId id="390"/>
            <p14:sldId id="256"/>
            <p14:sldId id="261"/>
            <p14:sldId id="378"/>
            <p14:sldId id="397"/>
            <p14:sldId id="284"/>
            <p14:sldId id="285"/>
            <p14:sldId id="295"/>
            <p14:sldId id="308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990199-BC02-A6FE-8730-356E1783AB17}" name="evansullivan@ntopology.com" initials="ev" userId="S::urn:spo:guest#evansullivan@ntopology.com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36E10-F115-4C7A-B7DD-5D31DB46456D}" v="133" dt="2023-10-10T07:42:18.382"/>
    <p1510:client id="{E5ABBF2E-EFCB-448F-A422-7FD3EB2BF980}" v="3" dt="2024-01-22T08:44:37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9D208-B759-4B6C-8C1C-4F5CEE86E950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3C96F-BD66-43DD-A48D-A07C0E51B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3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C16B9B-4B11-4180-AED1-63EE02E1CA30}" type="slidenum">
              <a:rPr lang="de-DE" altLang="de-DE"/>
              <a:pPr/>
              <a:t>1</a:t>
            </a:fld>
            <a:endParaRPr lang="de-DE" altLang="de-DE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28600" indent="-228600">
              <a:buAutoNum type="arabicPeriod"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293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3MFConsortium/spec_volumetric/blob/implicit/3MF%20Volumetric%20Extension.md#chapter-4-native-nod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" y="119697"/>
            <a:ext cx="1831871" cy="697043"/>
          </a:xfrm>
          <a:prstGeom prst="rect">
            <a:avLst/>
          </a:prstGeom>
        </p:spPr>
      </p:pic>
      <p:pic>
        <p:nvPicPr>
          <p:cNvPr id="10" name="Picture Placeholder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087" y="1164739"/>
            <a:ext cx="4755290" cy="474423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222131" y="432718"/>
            <a:ext cx="8712066" cy="604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31640" tIns="65820" rIns="131640" bIns="6582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en-GB" altLang="de-DE" sz="4095" b="1" dirty="0">
                <a:solidFill>
                  <a:srgbClr val="666666"/>
                </a:solidFill>
                <a:latin typeface="Calibri" panose="020F0502020204030204" pitchFamily="34" charset="0"/>
              </a:rPr>
              <a:t>Implicit</a:t>
            </a:r>
            <a:r>
              <a:rPr lang="de-DE" altLang="de-DE" sz="4095" b="1" dirty="0">
                <a:solidFill>
                  <a:srgbClr val="666666"/>
                </a:solidFill>
                <a:latin typeface="Calibri" panose="020F0502020204030204" pitchFamily="34" charset="0"/>
              </a:rPr>
              <a:t> Modelling in 3MF</a:t>
            </a:r>
            <a:endParaRPr lang="de-DE" altLang="de-DE" sz="2048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2048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2048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r>
              <a:rPr lang="de-DE" altLang="de-DE" sz="2048" dirty="0">
                <a:solidFill>
                  <a:srgbClr val="666666"/>
                </a:solidFill>
                <a:latin typeface="Calibri" panose="020F0502020204030204" pitchFamily="34" charset="0"/>
              </a:rPr>
              <a:t>2024/02/01</a:t>
            </a: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B221-357E-E153-4F02-63CFA30F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VolumeData</a:t>
            </a:r>
            <a:r>
              <a:rPr lang="en-US" dirty="0"/>
              <a:t>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CB3A-1F4C-7C08-9096-9B4F6201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863B3C-C2E9-B119-7AE2-70FB3DF3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3" y="2292897"/>
            <a:ext cx="4668826" cy="38840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B2D119-2A78-6D3D-12EE-C0B64618E530}"/>
              </a:ext>
            </a:extLst>
          </p:cNvPr>
          <p:cNvSpPr txBox="1">
            <a:spLocks/>
          </p:cNvSpPr>
          <p:nvPr/>
        </p:nvSpPr>
        <p:spPr>
          <a:xfrm>
            <a:off x="5947646" y="1825625"/>
            <a:ext cx="54061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Functions are referenced by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functionid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2800" dirty="0"/>
              <a:t>Function must take a vector </a:t>
            </a:r>
            <a:r>
              <a:rPr lang="en-US" sz="2800" i="1" dirty="0"/>
              <a:t>pos</a:t>
            </a:r>
            <a:r>
              <a:rPr lang="en-US" sz="2800" dirty="0"/>
              <a:t> as input and output a scalar with the name given by 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</a:rPr>
              <a:t>channel</a:t>
            </a:r>
          </a:p>
          <a:p>
            <a:r>
              <a:rPr lang="de-DE" b="1" i="1" dirty="0" err="1">
                <a:solidFill>
                  <a:schemeClr val="accent1">
                    <a:lumMod val="50000"/>
                  </a:schemeClr>
                </a:solidFill>
              </a:rPr>
              <a:t>channel</a:t>
            </a:r>
            <a:r>
              <a:rPr lang="de-DE" dirty="0"/>
              <a:t>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en-US" dirty="0"/>
          </a:p>
          <a:p>
            <a:r>
              <a:rPr lang="en-US" dirty="0"/>
              <a:t>Optional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minfeaturesize</a:t>
            </a:r>
            <a:r>
              <a:rPr lang="en-US" dirty="0"/>
              <a:t> as hint for the consumer</a:t>
            </a:r>
          </a:p>
          <a:p>
            <a:r>
              <a:rPr lang="en-US" dirty="0"/>
              <a:t>Optional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fallbackvalue</a:t>
            </a:r>
            <a:r>
              <a:rPr lang="en-US" dirty="0"/>
              <a:t> for handling </a:t>
            </a:r>
            <a:r>
              <a:rPr lang="en-US" i="1" dirty="0"/>
              <a:t>nan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340244-8383-442D-A21A-E9D2CA069AA5}"/>
              </a:ext>
            </a:extLst>
          </p:cNvPr>
          <p:cNvSpPr/>
          <p:nvPr/>
        </p:nvSpPr>
        <p:spPr>
          <a:xfrm>
            <a:off x="9881752" y="633531"/>
            <a:ext cx="2405132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0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D59C-443E-C632-E02A-C611F987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Feature Size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88F385F-286F-48A2-6978-5F339F4FCE45}"/>
              </a:ext>
            </a:extLst>
          </p:cNvPr>
          <p:cNvSpPr/>
          <p:nvPr/>
        </p:nvSpPr>
        <p:spPr>
          <a:xfrm>
            <a:off x="4501611" y="2717677"/>
            <a:ext cx="7610764" cy="2366499"/>
          </a:xfrm>
          <a:custGeom>
            <a:avLst/>
            <a:gdLst>
              <a:gd name="connsiteX0" fmla="*/ 4611176 w 7610764"/>
              <a:gd name="connsiteY0" fmla="*/ 0 h 2366499"/>
              <a:gd name="connsiteX1" fmla="*/ 4876324 w 7610764"/>
              <a:gd name="connsiteY1" fmla="*/ 0 h 2366499"/>
              <a:gd name="connsiteX2" fmla="*/ 4876324 w 7610764"/>
              <a:gd name="connsiteY2" fmla="*/ 1189978 h 2366499"/>
              <a:gd name="connsiteX3" fmla="*/ 7610764 w 7610764"/>
              <a:gd name="connsiteY3" fmla="*/ 1189978 h 2366499"/>
              <a:gd name="connsiteX4" fmla="*/ 7610764 w 7610764"/>
              <a:gd name="connsiteY4" fmla="*/ 2366499 h 2366499"/>
              <a:gd name="connsiteX5" fmla="*/ 0 w 7610764"/>
              <a:gd name="connsiteY5" fmla="*/ 2366499 h 2366499"/>
              <a:gd name="connsiteX6" fmla="*/ 0 w 7610764"/>
              <a:gd name="connsiteY6" fmla="*/ 1189978 h 2366499"/>
              <a:gd name="connsiteX7" fmla="*/ 4611176 w 7610764"/>
              <a:gd name="connsiteY7" fmla="*/ 1189978 h 236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10764" h="2366499">
                <a:moveTo>
                  <a:pt x="4611176" y="0"/>
                </a:moveTo>
                <a:lnTo>
                  <a:pt x="4876324" y="0"/>
                </a:lnTo>
                <a:lnTo>
                  <a:pt x="4876324" y="1189978"/>
                </a:lnTo>
                <a:lnTo>
                  <a:pt x="7610764" y="1189978"/>
                </a:lnTo>
                <a:lnTo>
                  <a:pt x="7610764" y="2366499"/>
                </a:lnTo>
                <a:lnTo>
                  <a:pt x="0" y="2366499"/>
                </a:lnTo>
                <a:lnTo>
                  <a:pt x="0" y="1189978"/>
                </a:lnTo>
                <a:lnTo>
                  <a:pt x="4611176" y="1189978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68B3A-BE57-8F81-09BD-C71CF6F3AB07}"/>
              </a:ext>
            </a:extLst>
          </p:cNvPr>
          <p:cNvCxnSpPr>
            <a:cxnSpLocks/>
          </p:cNvCxnSpPr>
          <p:nvPr/>
        </p:nvCxnSpPr>
        <p:spPr>
          <a:xfrm>
            <a:off x="9112787" y="2609946"/>
            <a:ext cx="283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B78A8-C9D7-EB11-6F8C-C365C535BA7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112787" y="2294636"/>
            <a:ext cx="0" cy="423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0EB7AD-1C74-200F-1556-0E7467EDD81C}"/>
              </a:ext>
            </a:extLst>
          </p:cNvPr>
          <p:cNvCxnSpPr>
            <a:cxnSpLocks/>
          </p:cNvCxnSpPr>
          <p:nvPr/>
        </p:nvCxnSpPr>
        <p:spPr>
          <a:xfrm flipV="1">
            <a:off x="9396566" y="2277685"/>
            <a:ext cx="0" cy="423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0068F4-9443-DDF7-EA11-77892A556B6E}"/>
              </a:ext>
            </a:extLst>
          </p:cNvPr>
          <p:cNvSpPr txBox="1"/>
          <p:nvPr/>
        </p:nvSpPr>
        <p:spPr>
          <a:xfrm>
            <a:off x="8647303" y="1817574"/>
            <a:ext cx="228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Minimum Feature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58ECC-872C-F13F-AC2F-0D57B39840F3}"/>
              </a:ext>
            </a:extLst>
          </p:cNvPr>
          <p:cNvSpPr txBox="1"/>
          <p:nvPr/>
        </p:nvSpPr>
        <p:spPr>
          <a:xfrm>
            <a:off x="1285126" y="5211062"/>
            <a:ext cx="736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 for the consumer, may use half of minimum feature size as grid size to retain all relevant features</a:t>
            </a:r>
          </a:p>
          <a:p>
            <a:endParaRPr lang="en-US" dirty="0"/>
          </a:p>
          <a:p>
            <a:r>
              <a:rPr lang="en-US" dirty="0"/>
              <a:t>Separate hint for each </a:t>
            </a:r>
            <a:r>
              <a:rPr lang="en-US" dirty="0" err="1"/>
              <a:t>VolumeData</a:t>
            </a:r>
            <a:r>
              <a:rPr lang="en-US" dirty="0"/>
              <a:t>-Element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3D23E0-545F-18CB-005C-8A792008C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16" y="1326996"/>
            <a:ext cx="4668826" cy="3884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2EC06-296B-0AD7-F049-5D3C8A9945ED}"/>
              </a:ext>
            </a:extLst>
          </p:cNvPr>
          <p:cNvSpPr/>
          <p:nvPr/>
        </p:nvSpPr>
        <p:spPr>
          <a:xfrm>
            <a:off x="1310218" y="3061716"/>
            <a:ext cx="3320776" cy="337787"/>
          </a:xfrm>
          <a:prstGeom prst="rect">
            <a:avLst/>
          </a:prstGeom>
          <a:noFill/>
          <a:ln w="539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7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E262-4C6B-59FB-6325-274DE9C7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00C1-B0D0-F1B9-44A8-1CDF03539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5328D4-11F7-217D-8F26-7DA089D45BD0}"/>
              </a:ext>
            </a:extLst>
          </p:cNvPr>
          <p:cNvGrpSpPr/>
          <p:nvPr/>
        </p:nvGrpSpPr>
        <p:grpSpPr>
          <a:xfrm>
            <a:off x="3288411" y="365125"/>
            <a:ext cx="4924425" cy="3451850"/>
            <a:chOff x="342899" y="1209674"/>
            <a:chExt cx="4924425" cy="345185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060AD728-8B8C-E884-45BF-E86E83AA3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07" b="53783"/>
            <a:stretch/>
          </p:blipFill>
          <p:spPr>
            <a:xfrm>
              <a:off x="342899" y="1209674"/>
              <a:ext cx="4924425" cy="3451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BED0E8-5BBC-917A-639C-AA44F0E0B5BE}"/>
                </a:ext>
              </a:extLst>
            </p:cNvPr>
            <p:cNvSpPr/>
            <p:nvPr/>
          </p:nvSpPr>
          <p:spPr>
            <a:xfrm>
              <a:off x="419100" y="1209674"/>
              <a:ext cx="257175" cy="333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B45FFB2-E4BF-56F5-1975-06EA1322875B}"/>
              </a:ext>
            </a:extLst>
          </p:cNvPr>
          <p:cNvSpPr txBox="1"/>
          <p:nvPr/>
        </p:nvSpPr>
        <p:spPr>
          <a:xfrm>
            <a:off x="3288411" y="4297504"/>
            <a:ext cx="4924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Volumetric data is embedded in 3MF’s scene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Volumetric data is bounded by a mesh-object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Mesh clips implicit description </a:t>
            </a:r>
            <a:br>
              <a:rPr lang="en-US" dirty="0"/>
            </a:br>
            <a:r>
              <a:rPr lang="en-US" dirty="0"/>
              <a:t>=&gt; hybrid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Mesh does not touch implicit surface </a:t>
            </a:r>
            <a:br>
              <a:rPr lang="en-US" dirty="0"/>
            </a:br>
            <a:r>
              <a:rPr lang="en-US" dirty="0"/>
              <a:t>=&gt; mesh simply indicates where</a:t>
            </a:r>
            <a:br>
              <a:rPr lang="en-US" dirty="0"/>
            </a:br>
            <a:r>
              <a:rPr lang="en-US" dirty="0"/>
              <a:t>     to evaluate the implicit model</a:t>
            </a:r>
          </a:p>
        </p:txBody>
      </p:sp>
    </p:spTree>
    <p:extLst>
      <p:ext uri="{BB962C8B-B14F-4D97-AF65-F5344CB8AC3E}">
        <p14:creationId xmlns:p14="http://schemas.microsoft.com/office/powerpoint/2010/main" val="35486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6D1775-DAC8-6CA1-E965-5C04E4547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2" y="1931562"/>
            <a:ext cx="4668826" cy="388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A17D61-ABDB-E50F-272D-033D75A0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meshbboxonly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D9281-DCDE-2454-A741-306923E3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78" y="1825625"/>
            <a:ext cx="5904722" cy="4351338"/>
          </a:xfrm>
        </p:spPr>
        <p:txBody>
          <a:bodyPr/>
          <a:lstStyle/>
          <a:p>
            <a:r>
              <a:rPr lang="en-US" dirty="0"/>
              <a:t>If set to true, the boundary is not intersected with the mesh itself, but with the bounding box of the mesh</a:t>
            </a:r>
          </a:p>
          <a:p>
            <a:r>
              <a:rPr lang="en-US" dirty="0"/>
              <a:t>Allows faster evaluation of pure implicit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25F25-B7EE-CEE0-7D63-3C910A940D1B}"/>
              </a:ext>
            </a:extLst>
          </p:cNvPr>
          <p:cNvSpPr/>
          <p:nvPr/>
        </p:nvSpPr>
        <p:spPr>
          <a:xfrm>
            <a:off x="2006082" y="4049486"/>
            <a:ext cx="3060440" cy="337787"/>
          </a:xfrm>
          <a:prstGeom prst="rect">
            <a:avLst/>
          </a:prstGeom>
          <a:noFill/>
          <a:ln w="539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3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FC7B-99BC-EE48-2F00-D5C5A8C5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functions be defined?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5A4F554-B018-63F6-0B47-1BD775DB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125" t="5587" r="34964" b="35479"/>
          <a:stretch/>
        </p:blipFill>
        <p:spPr>
          <a:xfrm>
            <a:off x="717550" y="1447800"/>
            <a:ext cx="9150350" cy="5238366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3BCA45-FC58-3028-6D37-AF960A515D12}"/>
              </a:ext>
            </a:extLst>
          </p:cNvPr>
          <p:cNvSpPr/>
          <p:nvPr/>
        </p:nvSpPr>
        <p:spPr>
          <a:xfrm>
            <a:off x="771212" y="3583753"/>
            <a:ext cx="1914837" cy="2969447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7B93EF-C32A-C151-E4D7-4D84FD9740E0}"/>
              </a:ext>
            </a:extLst>
          </p:cNvPr>
          <p:cNvSpPr/>
          <p:nvPr/>
        </p:nvSpPr>
        <p:spPr>
          <a:xfrm>
            <a:off x="2739710" y="3783673"/>
            <a:ext cx="2251389" cy="985177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94697C-4E4F-9898-8287-D84D9D1B5DE2}"/>
              </a:ext>
            </a:extLst>
          </p:cNvPr>
          <p:cNvSpPr/>
          <p:nvPr/>
        </p:nvSpPr>
        <p:spPr>
          <a:xfrm>
            <a:off x="5080701" y="1690688"/>
            <a:ext cx="4685598" cy="4926012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66A0FB-9A8C-B7EB-D11A-FE4FD7784ED2}"/>
              </a:ext>
            </a:extLst>
          </p:cNvPr>
          <p:cNvSpPr/>
          <p:nvPr/>
        </p:nvSpPr>
        <p:spPr>
          <a:xfrm>
            <a:off x="9766299" y="2539293"/>
            <a:ext cx="2122711" cy="566619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privateNamespace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A151D-DD07-8A8D-9E47-208B23AA6AEE}"/>
              </a:ext>
            </a:extLst>
          </p:cNvPr>
          <p:cNvSpPr/>
          <p:nvPr/>
        </p:nvSpPr>
        <p:spPr>
          <a:xfrm>
            <a:off x="9766299" y="1906757"/>
            <a:ext cx="2122711" cy="566619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xmls:implicit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C9E37B-A2C7-D9A7-5208-04A6582B3475}"/>
              </a:ext>
            </a:extLst>
          </p:cNvPr>
          <p:cNvSpPr/>
          <p:nvPr/>
        </p:nvSpPr>
        <p:spPr>
          <a:xfrm>
            <a:off x="9766299" y="1225377"/>
            <a:ext cx="2122711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7FDEB-6282-418B-33F1-DB155F4EF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B46746D-29A7-7E27-A05D-FDA114C2DD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07"/>
          <a:stretch/>
        </p:blipFill>
        <p:spPr>
          <a:xfrm>
            <a:off x="1562100" y="186848"/>
            <a:ext cx="9645650" cy="6894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FD382C-D410-E24B-B5FB-F42DD503C30F}"/>
              </a:ext>
            </a:extLst>
          </p:cNvPr>
          <p:cNvSpPr/>
          <p:nvPr/>
        </p:nvSpPr>
        <p:spPr>
          <a:xfrm>
            <a:off x="3473450" y="365124"/>
            <a:ext cx="8909050" cy="2811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EF31D9-F369-CE0E-CFD7-B096CC6358DC}"/>
              </a:ext>
            </a:extLst>
          </p:cNvPr>
          <p:cNvSpPr/>
          <p:nvPr/>
        </p:nvSpPr>
        <p:spPr>
          <a:xfrm>
            <a:off x="8959849" y="1016794"/>
            <a:ext cx="2122711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BF672F-B649-7319-7F62-CD449DC2EDAE}"/>
              </a:ext>
            </a:extLst>
          </p:cNvPr>
          <p:cNvSpPr/>
          <p:nvPr/>
        </p:nvSpPr>
        <p:spPr>
          <a:xfrm>
            <a:off x="3848100" y="3892550"/>
            <a:ext cx="5416550" cy="1962150"/>
          </a:xfrm>
          <a:custGeom>
            <a:avLst/>
            <a:gdLst>
              <a:gd name="connsiteX0" fmla="*/ 0 w 5416550"/>
              <a:gd name="connsiteY0" fmla="*/ 0 h 1962150"/>
              <a:gd name="connsiteX1" fmla="*/ 5416550 w 5416550"/>
              <a:gd name="connsiteY1" fmla="*/ 0 h 1962150"/>
              <a:gd name="connsiteX2" fmla="*/ 5416550 w 5416550"/>
              <a:gd name="connsiteY2" fmla="*/ 1308100 h 1962150"/>
              <a:gd name="connsiteX3" fmla="*/ 2946400 w 5416550"/>
              <a:gd name="connsiteY3" fmla="*/ 1308100 h 1962150"/>
              <a:gd name="connsiteX4" fmla="*/ 2946400 w 5416550"/>
              <a:gd name="connsiteY4" fmla="*/ 1962150 h 1962150"/>
              <a:gd name="connsiteX5" fmla="*/ 0 w 5416550"/>
              <a:gd name="connsiteY5" fmla="*/ 1962150 h 1962150"/>
              <a:gd name="connsiteX6" fmla="*/ 0 w 5416550"/>
              <a:gd name="connsiteY6" fmla="*/ 1308100 h 1962150"/>
              <a:gd name="connsiteX7" fmla="*/ 0 w 5416550"/>
              <a:gd name="connsiteY7" fmla="*/ 65405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6550" h="1962150">
                <a:moveTo>
                  <a:pt x="0" y="0"/>
                </a:moveTo>
                <a:lnTo>
                  <a:pt x="5416550" y="0"/>
                </a:lnTo>
                <a:lnTo>
                  <a:pt x="5416550" y="1308100"/>
                </a:lnTo>
                <a:lnTo>
                  <a:pt x="2946400" y="1308100"/>
                </a:lnTo>
                <a:lnTo>
                  <a:pt x="2946400" y="1962150"/>
                </a:lnTo>
                <a:lnTo>
                  <a:pt x="0" y="1962150"/>
                </a:lnTo>
                <a:lnTo>
                  <a:pt x="0" y="1308100"/>
                </a:lnTo>
                <a:lnTo>
                  <a:pt x="0" y="65405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63089-1B80-18B0-413A-2CD6C347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Datatypes for function outputs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BEF1E-DEE4-6B7F-DC59-05F79DF309C6}"/>
              </a:ext>
            </a:extLst>
          </p:cNvPr>
          <p:cNvSpPr txBox="1"/>
          <p:nvPr/>
        </p:nvSpPr>
        <p:spPr>
          <a:xfrm>
            <a:off x="4615542" y="6127234"/>
            <a:ext cx="20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for RGB colors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A0318-DA0D-F14A-E937-52236EE606E5}"/>
              </a:ext>
            </a:extLst>
          </p:cNvPr>
          <p:cNvCxnSpPr/>
          <p:nvPr/>
        </p:nvCxnSpPr>
        <p:spPr>
          <a:xfrm flipV="1">
            <a:off x="6556375" y="5831166"/>
            <a:ext cx="323396" cy="34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40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3321-571C-B121-F220-5326BBEE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functionFromImage3D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CC37-A754-5842-8331-8502B2AB0B7A}"/>
              </a:ext>
            </a:extLst>
          </p:cNvPr>
          <p:cNvSpPr txBox="1"/>
          <p:nvPr/>
        </p:nvSpPr>
        <p:spPr>
          <a:xfrm>
            <a:off x="630619" y="2707223"/>
            <a:ext cx="11330153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v:image3d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v:imagestack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"821"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columncount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"819"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sheetcount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"11"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v:imagesheet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/layer_01.png"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...</a:t>
            </a: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v:imagestack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v:image3d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v:functionfromimage3d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image3d"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image3dID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"1400"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tilestyleu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tilestylev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clamp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tilestylew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mirror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"linear"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v:functionfromimage3d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v:property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"0.01 0 0 0 0.01 0 0 0 0.01 0.5 0.5 0.5"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EB560-A2B2-F13E-91D3-B6DCC9E2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074" y="320395"/>
            <a:ext cx="3999698" cy="30743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BBF34-ABE3-1DCB-472D-CEC466DC5469}"/>
              </a:ext>
            </a:extLst>
          </p:cNvPr>
          <p:cNvGrpSpPr/>
          <p:nvPr/>
        </p:nvGrpSpPr>
        <p:grpSpPr>
          <a:xfrm>
            <a:off x="8534400" y="2343569"/>
            <a:ext cx="1906018" cy="3785652"/>
            <a:chOff x="8534400" y="2343569"/>
            <a:chExt cx="1906018" cy="37856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EFF8D-4765-3882-0239-C98EB1CC2668}"/>
                </a:ext>
              </a:extLst>
            </p:cNvPr>
            <p:cNvSpPr/>
            <p:nvPr/>
          </p:nvSpPr>
          <p:spPr>
            <a:xfrm>
              <a:off x="8938189" y="5709343"/>
              <a:ext cx="1502229" cy="419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7FF37EA-E5A8-CC99-41B1-E00E1E0ECFFF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8534400" y="2343569"/>
              <a:ext cx="1154904" cy="3365774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7D3483-670F-E9A4-145C-1A663588A6B1}"/>
              </a:ext>
            </a:extLst>
          </p:cNvPr>
          <p:cNvSpPr txBox="1"/>
          <p:nvPr/>
        </p:nvSpPr>
        <p:spPr>
          <a:xfrm>
            <a:off x="838200" y="1273753"/>
            <a:ext cx="4834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Replaces ScalarFieldFromImage3D and VectorFieldFromImage3D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Predefined Inputs and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channel</a:t>
            </a:r>
            <a:r>
              <a:rPr lang="en-US" dirty="0"/>
              <a:t>”-Attribute to define the mapping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0783CE-8A75-B1A9-10A4-F1610CE40DA4}"/>
              </a:ext>
            </a:extLst>
          </p:cNvPr>
          <p:cNvGrpSpPr/>
          <p:nvPr/>
        </p:nvGrpSpPr>
        <p:grpSpPr>
          <a:xfrm>
            <a:off x="3086100" y="4005299"/>
            <a:ext cx="5833964" cy="2123922"/>
            <a:chOff x="3086100" y="4005299"/>
            <a:chExt cx="5833964" cy="21239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CA6E5C-BED8-8409-B615-D65147CC83BC}"/>
                </a:ext>
              </a:extLst>
            </p:cNvPr>
            <p:cNvSpPr/>
            <p:nvPr/>
          </p:nvSpPr>
          <p:spPr>
            <a:xfrm>
              <a:off x="7632700" y="5709343"/>
              <a:ext cx="1287364" cy="419878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00FF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B090D0-0672-D273-EF5B-77DC9D10D082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H="1" flipV="1">
              <a:off x="3086100" y="4005299"/>
              <a:ext cx="5190282" cy="1704044"/>
            </a:xfrm>
            <a:prstGeom prst="straightConnector1">
              <a:avLst/>
            </a:prstGeom>
            <a:ln w="317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D41561-680B-5252-942B-FA6A328CE835}"/>
              </a:ext>
            </a:extLst>
          </p:cNvPr>
          <p:cNvSpPr/>
          <p:nvPr/>
        </p:nvSpPr>
        <p:spPr>
          <a:xfrm>
            <a:off x="5672959" y="1040612"/>
            <a:ext cx="2122711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7E3F-CEBF-5F30-008D-CACED8F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PrivateExtensionFunctions</a:t>
            </a:r>
            <a:endParaRPr 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DEE493E-9FB6-3B97-CA51-7869E9E61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125" t="5587" r="43769" b="35479"/>
          <a:stretch/>
        </p:blipFill>
        <p:spPr>
          <a:xfrm>
            <a:off x="-1949450" y="1690688"/>
            <a:ext cx="6702425" cy="523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C80E51-CDF0-9E03-4DF6-3E1FAC74FEC2}"/>
              </a:ext>
            </a:extLst>
          </p:cNvPr>
          <p:cNvSpPr/>
          <p:nvPr/>
        </p:nvSpPr>
        <p:spPr>
          <a:xfrm>
            <a:off x="-1714500" y="2473376"/>
            <a:ext cx="1619250" cy="42703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DC074B-F377-B18A-25FD-E18DBE9E1E67}"/>
              </a:ext>
            </a:extLst>
          </p:cNvPr>
          <p:cNvSpPr/>
          <p:nvPr/>
        </p:nvSpPr>
        <p:spPr>
          <a:xfrm>
            <a:off x="2433637" y="2914650"/>
            <a:ext cx="2176463" cy="38290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A4E20-BA4B-BFD7-A668-0C74EBB8CDEE}"/>
              </a:ext>
            </a:extLst>
          </p:cNvPr>
          <p:cNvSpPr txBox="1"/>
          <p:nvPr/>
        </p:nvSpPr>
        <p:spPr>
          <a:xfrm>
            <a:off x="4914900" y="1984136"/>
            <a:ext cx="532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PrivateExtensionFunctions</a:t>
            </a:r>
            <a:r>
              <a:rPr lang="en-US" dirty="0"/>
              <a:t> can be added in their own 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features that can not be expressed in closed form or require proprietary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Outputs and Inputs must use the Datatypes Scalar, Vector or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iterative Functions, Labels</a:t>
            </a:r>
          </a:p>
        </p:txBody>
      </p:sp>
    </p:spTree>
    <p:extLst>
      <p:ext uri="{BB962C8B-B14F-4D97-AF65-F5344CB8AC3E}">
        <p14:creationId xmlns:p14="http://schemas.microsoft.com/office/powerpoint/2010/main" val="4257340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BABC-D290-E19A-3660-E00B1D16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FunctionImplicit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0A9303-3574-E987-B0E9-26A9350C7775}"/>
              </a:ext>
            </a:extLst>
          </p:cNvPr>
          <p:cNvSpPr/>
          <p:nvPr/>
        </p:nvSpPr>
        <p:spPr>
          <a:xfrm>
            <a:off x="4964332" y="754737"/>
            <a:ext cx="2122711" cy="566619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xmls:implicit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574B6-A5D6-F2B1-5F91-D16A23E5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172"/>
            <a:ext cx="12192000" cy="222365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998C99-BF29-241A-AD0A-E2E5EFC57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269" t="48464" r="7406" b="14655"/>
          <a:stretch/>
        </p:blipFill>
        <p:spPr>
          <a:xfrm>
            <a:off x="4092676" y="4644066"/>
            <a:ext cx="5250427" cy="2352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C7E61-EC05-5A71-215C-6303A7174D71}"/>
              </a:ext>
            </a:extLst>
          </p:cNvPr>
          <p:cNvSpPr txBox="1"/>
          <p:nvPr/>
        </p:nvSpPr>
        <p:spPr>
          <a:xfrm>
            <a:off x="779817" y="6372784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outputs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C72C9-FC66-0470-5BAF-1CB1F7979CCB}"/>
              </a:ext>
            </a:extLst>
          </p:cNvPr>
          <p:cNvSpPr txBox="1"/>
          <p:nvPr/>
        </p:nvSpPr>
        <p:spPr>
          <a:xfrm>
            <a:off x="698701" y="5067458"/>
            <a:ext cx="3312859" cy="66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Inputs are referencing back to node outputs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C157A-64D9-CDF2-8116-89A3A40D1D94}"/>
              </a:ext>
            </a:extLst>
          </p:cNvPr>
          <p:cNvGrpSpPr/>
          <p:nvPr/>
        </p:nvGrpSpPr>
        <p:grpSpPr>
          <a:xfrm>
            <a:off x="2953705" y="2684625"/>
            <a:ext cx="6040428" cy="2949259"/>
            <a:chOff x="2953705" y="2684625"/>
            <a:chExt cx="6040428" cy="29492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79B155-A02F-8CA5-784C-69CBFBB9EAA5}"/>
                </a:ext>
              </a:extLst>
            </p:cNvPr>
            <p:cNvSpPr/>
            <p:nvPr/>
          </p:nvSpPr>
          <p:spPr>
            <a:xfrm>
              <a:off x="5756343" y="4963958"/>
              <a:ext cx="1064786" cy="669926"/>
            </a:xfrm>
            <a:prstGeom prst="rect">
              <a:avLst/>
            </a:prstGeom>
            <a:noFill/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DA2B53-32BF-2965-C5AF-4773FAD27A12}"/>
                </a:ext>
              </a:extLst>
            </p:cNvPr>
            <p:cNvSpPr/>
            <p:nvPr/>
          </p:nvSpPr>
          <p:spPr>
            <a:xfrm>
              <a:off x="3029905" y="4011011"/>
              <a:ext cx="738308" cy="31764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27A7F5-99A2-D3E4-EF36-6FCEEAB8C34B}"/>
                </a:ext>
              </a:extLst>
            </p:cNvPr>
            <p:cNvSpPr/>
            <p:nvPr/>
          </p:nvSpPr>
          <p:spPr>
            <a:xfrm>
              <a:off x="2953705" y="2684625"/>
              <a:ext cx="738308" cy="31764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18FA57-4D7F-4706-8425-49E4D08E2E34}"/>
                </a:ext>
              </a:extLst>
            </p:cNvPr>
            <p:cNvSpPr/>
            <p:nvPr/>
          </p:nvSpPr>
          <p:spPr>
            <a:xfrm>
              <a:off x="6717889" y="3601409"/>
              <a:ext cx="738308" cy="31764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0C2D47-8BB1-DEEC-61D7-B6DC7EB90844}"/>
                </a:ext>
              </a:extLst>
            </p:cNvPr>
            <p:cNvSpPr/>
            <p:nvPr/>
          </p:nvSpPr>
          <p:spPr>
            <a:xfrm>
              <a:off x="8591548" y="4134773"/>
              <a:ext cx="402585" cy="134808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E8035-75A6-34F3-AAA1-F5BF686F389D}"/>
                </a:ext>
              </a:extLst>
            </p:cNvPr>
            <p:cNvSpPr/>
            <p:nvPr/>
          </p:nvSpPr>
          <p:spPr>
            <a:xfrm>
              <a:off x="8591547" y="3999965"/>
              <a:ext cx="402585" cy="134808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16908E-9EAA-8216-725F-F705816914E1}"/>
              </a:ext>
            </a:extLst>
          </p:cNvPr>
          <p:cNvGrpSpPr/>
          <p:nvPr/>
        </p:nvGrpSpPr>
        <p:grpSpPr>
          <a:xfrm>
            <a:off x="95865" y="3407714"/>
            <a:ext cx="8321878" cy="3450286"/>
            <a:chOff x="95865" y="3407714"/>
            <a:chExt cx="8321878" cy="345028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CB2189-42AA-FF16-1502-774F887FF74A}"/>
                </a:ext>
              </a:extLst>
            </p:cNvPr>
            <p:cNvSpPr/>
            <p:nvPr/>
          </p:nvSpPr>
          <p:spPr>
            <a:xfrm>
              <a:off x="4011560" y="4037933"/>
              <a:ext cx="738308" cy="263796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9B9E59-5A6C-00FB-CB69-460C2E752348}"/>
                </a:ext>
              </a:extLst>
            </p:cNvPr>
            <p:cNvGrpSpPr/>
            <p:nvPr/>
          </p:nvGrpSpPr>
          <p:grpSpPr>
            <a:xfrm>
              <a:off x="95865" y="3407714"/>
              <a:ext cx="8321878" cy="3450286"/>
              <a:chOff x="95865" y="3407714"/>
              <a:chExt cx="8321878" cy="345028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383BAED-3074-E080-221D-7895A8CF9A12}"/>
                  </a:ext>
                </a:extLst>
              </p:cNvPr>
              <p:cNvGrpSpPr/>
              <p:nvPr/>
            </p:nvGrpSpPr>
            <p:grpSpPr>
              <a:xfrm>
                <a:off x="95865" y="3428999"/>
                <a:ext cx="7411065" cy="3429001"/>
                <a:chOff x="95865" y="3428999"/>
                <a:chExt cx="7411065" cy="3429001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B43FD1B-4FE1-9A46-E09F-EFF70CF0EF29}"/>
                    </a:ext>
                  </a:extLst>
                </p:cNvPr>
                <p:cNvSpPr/>
                <p:nvPr/>
              </p:nvSpPr>
              <p:spPr>
                <a:xfrm>
                  <a:off x="95865" y="3428999"/>
                  <a:ext cx="2735825" cy="235975"/>
                </a:xfrm>
                <a:prstGeom prst="rect">
                  <a:avLst/>
                </a:prstGeom>
                <a:noFill/>
                <a:ln w="254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441CF6-C45E-A273-9449-310B44044966}"/>
                    </a:ext>
                  </a:extLst>
                </p:cNvPr>
                <p:cNvSpPr/>
                <p:nvPr/>
              </p:nvSpPr>
              <p:spPr>
                <a:xfrm>
                  <a:off x="6717890" y="6256900"/>
                  <a:ext cx="789040" cy="601100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E15416-1F1E-FCDA-9833-99DA954E1079}"/>
                  </a:ext>
                </a:extLst>
              </p:cNvPr>
              <p:cNvSpPr/>
              <p:nvPr/>
            </p:nvSpPr>
            <p:spPr>
              <a:xfrm>
                <a:off x="5756343" y="3407714"/>
                <a:ext cx="738308" cy="263796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F3FE90-0DC3-2FCB-AEF8-174DCA27538A}"/>
                  </a:ext>
                </a:extLst>
              </p:cNvPr>
              <p:cNvSpPr/>
              <p:nvPr/>
            </p:nvSpPr>
            <p:spPr>
              <a:xfrm>
                <a:off x="7679435" y="3610574"/>
                <a:ext cx="738308" cy="263796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3178F50-1D15-BAC9-036B-93478BD3FBCE}"/>
              </a:ext>
            </a:extLst>
          </p:cNvPr>
          <p:cNvSpPr txBox="1"/>
          <p:nvPr/>
        </p:nvSpPr>
        <p:spPr>
          <a:xfrm>
            <a:off x="838200" y="1690686"/>
            <a:ext cx="1019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expression are described as a </a:t>
            </a:r>
            <a:r>
              <a:rPr lang="en-US" b="1" dirty="0"/>
              <a:t>directed acyclic</a:t>
            </a:r>
            <a:r>
              <a:rPr lang="en-US" dirty="0"/>
              <a:t> graph. Inputs to node reference node outputs.</a:t>
            </a:r>
          </a:p>
        </p:txBody>
      </p:sp>
    </p:spTree>
    <p:extLst>
      <p:ext uri="{BB962C8B-B14F-4D97-AF65-F5344CB8AC3E}">
        <p14:creationId xmlns:p14="http://schemas.microsoft.com/office/powerpoint/2010/main" val="186921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63A0DE-32DC-31EC-A8BB-92CD8C4009EB}"/>
              </a:ext>
            </a:extLst>
          </p:cNvPr>
          <p:cNvSpPr txBox="1"/>
          <p:nvPr/>
        </p:nvSpPr>
        <p:spPr>
          <a:xfrm>
            <a:off x="0" y="1028697"/>
            <a:ext cx="12249807" cy="126635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"1.0"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?&gt;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"http://schemas.microsoft.com/3dmanufacturing/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/2015/02"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millimeter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xml:lang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"en-US"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xmlns:v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"http://schemas.microsoft.com/3dmanufacturing/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volumetric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/2022/01"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xmlns:i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"http://schemas.microsoft.com/3dmanufacturing/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implicit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/2024/02"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m:colorgroup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m:color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"#FF8000FF"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m:colorgroup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i:function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gyroid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signed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surface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dot.result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i:scalarref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i:decomposevector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decomposePos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decompose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group_a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inputs.pos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i:decomposevector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i:composevector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composeYZX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yzx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group_a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decomposePos.z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i:scalarref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decomposePos.y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i:scalarref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decomposePos.x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i:scalarref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i:composevector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i:sin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"sin"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sinus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group_a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inputs.pos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i:cos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"cos"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cosinus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group_a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composeYZX.result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i:cos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i:dot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group_a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sin.result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cos.result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i:vectorref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i:in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i:scalar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i:out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i:dot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i:function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Pyramid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partnumber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"2719ee27-bfa5-4088-ad4f-cb37199dd612"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pindex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</a:t>
            </a: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v:boundary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functionid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meshbboxonly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partnumber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Pyramid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0 0 0 1 0 0 0 1 -15.2786 -3.91548 0"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de-DE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de-DE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de-DE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735752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An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implicit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description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within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a 3MF</a:t>
            </a:r>
            <a:endParaRPr lang="de-DE" altLang="de-DE" sz="1693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656E70-9A67-F9AD-5750-5FB618A289B5}"/>
              </a:ext>
            </a:extLst>
          </p:cNvPr>
          <p:cNvSpPr/>
          <p:nvPr/>
        </p:nvSpPr>
        <p:spPr>
          <a:xfrm>
            <a:off x="1383968" y="3942586"/>
            <a:ext cx="3809252" cy="235975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33D14-0975-D926-BBCC-16D305218FD2}"/>
              </a:ext>
            </a:extLst>
          </p:cNvPr>
          <p:cNvSpPr/>
          <p:nvPr/>
        </p:nvSpPr>
        <p:spPr>
          <a:xfrm>
            <a:off x="1488323" y="5011274"/>
            <a:ext cx="5527332" cy="19060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D62A41-FAAE-8B0B-1460-1823E64FE6BA}"/>
              </a:ext>
            </a:extLst>
          </p:cNvPr>
          <p:cNvCxnSpPr/>
          <p:nvPr/>
        </p:nvCxnSpPr>
        <p:spPr>
          <a:xfrm flipH="1" flipV="1">
            <a:off x="5193220" y="4249156"/>
            <a:ext cx="291662" cy="691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4EC1-B8B6-FB15-A828-464AB070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CF28F-A3C6-9A78-B4A8-176103A1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Brief description of volumetric spec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93" dirty="0"/>
              <a:t>Separation in two specs/namespaces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Class diagram, overview, channels/</a:t>
            </a:r>
            <a:r>
              <a:rPr lang="en-US" sz="1693" dirty="0" err="1"/>
              <a:t>volumedata</a:t>
            </a:r>
            <a:r>
              <a:rPr lang="en-US" sz="1693" dirty="0"/>
              <a:t> elements (</a:t>
            </a:r>
            <a:r>
              <a:rPr lang="en-US" sz="1693" dirty="0" err="1"/>
              <a:t>e.g</a:t>
            </a:r>
            <a:r>
              <a:rPr lang="en-US" sz="1693" dirty="0"/>
              <a:t> boundary, color, properties…)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Split up class diagram up (e.g. namespaces)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Explain concept of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93" dirty="0"/>
              <a:t>functionfromimage3d (brief)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330" dirty="0"/>
              <a:t>Example volume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93" dirty="0"/>
              <a:t>variables and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Private extension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Example implicit, Producer &lt;-&gt; Consumer example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51" dirty="0"/>
          </a:p>
        </p:txBody>
      </p:sp>
    </p:spTree>
    <p:extLst>
      <p:ext uri="{BB962C8B-B14F-4D97-AF65-F5344CB8AC3E}">
        <p14:creationId xmlns:p14="http://schemas.microsoft.com/office/powerpoint/2010/main" val="410616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1146-6B02-83AB-2675-78BD7865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338" y="494044"/>
            <a:ext cx="2500245" cy="1325563"/>
          </a:xfrm>
          <a:effectLst/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Builtin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nodes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2FC0-4045-38AF-E662-595BF66F8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r>
              <a:rPr lang="en-US" dirty="0">
                <a:hlinkClick r:id="rId2"/>
              </a:rPr>
              <a:t>https://github.com/3MFConsortium/spec_volumetric/blob/implicit/3MF%20Volumetric%20Extension.md#chapter-4-native-nodes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ea typeface="+mn-lt"/>
                <a:cs typeface="+mn-lt"/>
              </a:rPr>
              <a:t>No</a:t>
            </a:r>
            <a:r>
              <a:rPr lang="en-US" dirty="0">
                <a:ea typeface="+mn-lt"/>
                <a:cs typeface="+mn-lt"/>
              </a:rPr>
              <a:t> higher nodes e.g. for primitives (box, sphere, gyroid etc.)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  -&gt;  To be defined as functions by combining nodes by the producer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E5E5C-D2C3-ABF3-13D1-A1453920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41" y="36753"/>
            <a:ext cx="1628150" cy="537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62F2F-64B8-AF17-137E-753C1F0E3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91" y="365125"/>
            <a:ext cx="1665839" cy="4763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ED22D-C407-32D3-72CB-BE25001C1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678" y="353533"/>
            <a:ext cx="1650763" cy="4718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1B1A11-481A-CE59-D3D5-0E2DD22BB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653" y="2637466"/>
            <a:ext cx="1613075" cy="24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3062723-6941-4ABE-8146-AC6FA530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EB653-18D4-6FAA-DBEC-D5971F31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093720" cy="1645920"/>
          </a:xfrm>
        </p:spPr>
        <p:txBody>
          <a:bodyPr>
            <a:normAutofit/>
          </a:bodyPr>
          <a:lstStyle/>
          <a:p>
            <a:r>
              <a:rPr lang="en-US" sz="2600"/>
              <a:t>Examples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8874EA-BCD8-A254-E7EE-62643E12A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58" r="35850"/>
          <a:stretch/>
        </p:blipFill>
        <p:spPr>
          <a:xfrm>
            <a:off x="20" y="-13"/>
            <a:ext cx="2926060" cy="4005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2304E5-D589-1992-167D-B866D2191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0" r="29889" b="1"/>
          <a:stretch/>
        </p:blipFill>
        <p:spPr>
          <a:xfrm>
            <a:off x="3077487" y="8"/>
            <a:ext cx="2935224" cy="4005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C5105-0A31-B672-C940-825CECA6E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50" r="30126"/>
          <a:stretch/>
        </p:blipFill>
        <p:spPr>
          <a:xfrm>
            <a:off x="6174474" y="13"/>
            <a:ext cx="2935224" cy="4005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904C1-D334-7E19-0064-48838FAC7D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79" r="31797"/>
          <a:stretch/>
        </p:blipFill>
        <p:spPr>
          <a:xfrm>
            <a:off x="9256776" y="-9"/>
            <a:ext cx="2935224" cy="400507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112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739C-DCB8-0EDB-E0FA-7CA12C9B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40602"/>
            <a:ext cx="7104188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389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E8DCD-3DB4-315B-51BC-3ED0223364F2}"/>
              </a:ext>
            </a:extLst>
          </p:cNvPr>
          <p:cNvSpPr txBox="1"/>
          <p:nvPr/>
        </p:nvSpPr>
        <p:spPr>
          <a:xfrm>
            <a:off x="2725481" y="751070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gyroid-rotated-z-45.3mf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0F249-DB7B-A970-CF37-6D9C8DCF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33"/>
          <a:stretch/>
        </p:blipFill>
        <p:spPr>
          <a:xfrm>
            <a:off x="574524" y="432010"/>
            <a:ext cx="5521476" cy="59939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3ADC7A-FCCA-799F-00D9-24238489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32"/>
          <a:stretch/>
        </p:blipFill>
        <p:spPr>
          <a:xfrm>
            <a:off x="6144199" y="432010"/>
            <a:ext cx="5521476" cy="5993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8DD49-9839-C6A5-8792-9E3EBE16C5B6}"/>
              </a:ext>
            </a:extLst>
          </p:cNvPr>
          <p:cNvSpPr txBox="1"/>
          <p:nvPr/>
        </p:nvSpPr>
        <p:spPr>
          <a:xfrm>
            <a:off x="3721510" y="2175387"/>
            <a:ext cx="564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To be replaced</a:t>
            </a:r>
          </a:p>
        </p:txBody>
      </p:sp>
    </p:spTree>
    <p:extLst>
      <p:ext uri="{BB962C8B-B14F-4D97-AF65-F5344CB8AC3E}">
        <p14:creationId xmlns:p14="http://schemas.microsoft.com/office/powerpoint/2010/main" val="12591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9D08AB-F8B0-3EF0-373A-BC1B642D3AB5}"/>
              </a:ext>
            </a:extLst>
          </p:cNvPr>
          <p:cNvSpPr txBox="1"/>
          <p:nvPr/>
        </p:nvSpPr>
        <p:spPr>
          <a:xfrm>
            <a:off x="3149600" y="592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gyroid-density-.25.3mf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CE498-0190-DC02-0EBE-ACBDB601B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197600" y="297059"/>
            <a:ext cx="5750560" cy="62638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33A192-A841-04F1-F7E7-4DB42C718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47040" y="297059"/>
            <a:ext cx="5750560" cy="626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703F42-8FE6-CF98-30ED-093D64BAA28A}"/>
              </a:ext>
            </a:extLst>
          </p:cNvPr>
          <p:cNvSpPr txBox="1"/>
          <p:nvPr/>
        </p:nvSpPr>
        <p:spPr>
          <a:xfrm>
            <a:off x="3721510" y="2175387"/>
            <a:ext cx="564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To be replaced</a:t>
            </a:r>
          </a:p>
        </p:txBody>
      </p:sp>
    </p:spTree>
    <p:extLst>
      <p:ext uri="{BB962C8B-B14F-4D97-AF65-F5344CB8AC3E}">
        <p14:creationId xmlns:p14="http://schemas.microsoft.com/office/powerpoint/2010/main" val="351126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C19D7-AF15-502E-546C-DCE67DFFC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6" r="15394"/>
          <a:stretch/>
        </p:blipFill>
        <p:spPr>
          <a:xfrm>
            <a:off x="5798820" y="441960"/>
            <a:ext cx="5996940" cy="6080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89ACCC-DFC0-EEC8-5119-F651385F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55" y="518160"/>
            <a:ext cx="5364172" cy="5821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668C8D-F24A-B0F0-3D27-2596180127BC}"/>
              </a:ext>
            </a:extLst>
          </p:cNvPr>
          <p:cNvSpPr txBox="1"/>
          <p:nvPr/>
        </p:nvSpPr>
        <p:spPr>
          <a:xfrm>
            <a:off x="3721510" y="2175387"/>
            <a:ext cx="564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To be replaced</a:t>
            </a:r>
          </a:p>
        </p:txBody>
      </p:sp>
    </p:spTree>
    <p:extLst>
      <p:ext uri="{BB962C8B-B14F-4D97-AF65-F5344CB8AC3E}">
        <p14:creationId xmlns:p14="http://schemas.microsoft.com/office/powerpoint/2010/main" val="2244089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B59C-D8E1-EF29-DD8D-CEAFD29A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3394B-F4F0-FDDB-F7DC-2D017809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834739" y="380957"/>
            <a:ext cx="5399390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3D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Textures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as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Voxel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grids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9DD73052-6173-4C97-A8EF-49FFD12B7C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8"/>
          <a:stretch/>
        </p:blipFill>
        <p:spPr>
          <a:xfrm>
            <a:off x="2786696" y="4648250"/>
            <a:ext cx="6801523" cy="1588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2786697" y="1612320"/>
            <a:ext cx="4224939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implemented as a stack of PNG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E2344-DF50-414E-A8C0-8ECE1239223F}"/>
              </a:ext>
            </a:extLst>
          </p:cNvPr>
          <p:cNvSpPr txBox="1"/>
          <p:nvPr/>
        </p:nvSpPr>
        <p:spPr>
          <a:xfrm>
            <a:off x="2786696" y="2209747"/>
            <a:ext cx="1233928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greyscale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754A7-84D0-4A9C-AAF2-D8DC5BE4E05A}"/>
              </a:ext>
            </a:extLst>
          </p:cNvPr>
          <p:cNvSpPr txBox="1"/>
          <p:nvPr/>
        </p:nvSpPr>
        <p:spPr>
          <a:xfrm>
            <a:off x="2786697" y="4268508"/>
            <a:ext cx="970779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or RGB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891D41-57A8-4B76-B2FD-78A584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61" y="2633000"/>
            <a:ext cx="6693630" cy="15577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102B30-5199-75AC-DC30-2005A1D79C06}"/>
              </a:ext>
            </a:extLst>
          </p:cNvPr>
          <p:cNvGrpSpPr/>
          <p:nvPr/>
        </p:nvGrpSpPr>
        <p:grpSpPr>
          <a:xfrm>
            <a:off x="156484" y="647739"/>
            <a:ext cx="2116233" cy="6522720"/>
            <a:chOff x="243822" y="0"/>
            <a:chExt cx="2407920" cy="7421766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53477098-911E-FA55-D836-DE85A95D2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6846" t="2904" r="22885" b="58776"/>
            <a:stretch/>
          </p:blipFill>
          <p:spPr>
            <a:xfrm>
              <a:off x="319897" y="2175317"/>
              <a:ext cx="2196892" cy="5246449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601E248-AA95-CE4C-F8CB-39AD399B4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14" t="65799" r="88131" b="15112"/>
            <a:stretch/>
          </p:blipFill>
          <p:spPr>
            <a:xfrm>
              <a:off x="243822" y="0"/>
              <a:ext cx="2407920" cy="26135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FB1C9C-A006-30AE-1407-5A9713936415}"/>
                  </a:ext>
                </a:extLst>
              </p:cNvPr>
              <p:cNvSpPr txBox="1"/>
              <p:nvPr/>
            </p:nvSpPr>
            <p:spPr>
              <a:xfrm>
                <a:off x="9974660" y="3099141"/>
                <a:ext cx="1622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1800" b="1" i="0" smtClean="0">
                          <a:latin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FB1C9C-A006-30AE-1407-5A971393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60" y="3099141"/>
                <a:ext cx="16229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FC9C-6EEC-3AAC-2532-3A483511A8E5}"/>
                  </a:ext>
                </a:extLst>
              </p:cNvPr>
              <p:cNvSpPr txBox="1"/>
              <p:nvPr/>
            </p:nvSpPr>
            <p:spPr>
              <a:xfrm>
                <a:off x="9974660" y="5169586"/>
                <a:ext cx="162298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FC9C-6EEC-3AAC-2532-3A483511A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60" y="5169586"/>
                <a:ext cx="1622980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720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E6C269-99AE-6BFF-FE73-67531D5844B0}"/>
              </a:ext>
            </a:extLst>
          </p:cNvPr>
          <p:cNvGrpSpPr/>
          <p:nvPr/>
        </p:nvGrpSpPr>
        <p:grpSpPr>
          <a:xfrm>
            <a:off x="313618" y="3851007"/>
            <a:ext cx="4771313" cy="2945393"/>
            <a:chOff x="-23104" y="4181743"/>
            <a:chExt cx="4235545" cy="261465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D32696-E5E0-C11D-331A-48A7EFD79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411" t="5802" r="51746" b="51491"/>
            <a:stretch/>
          </p:blipFill>
          <p:spPr>
            <a:xfrm>
              <a:off x="-23104" y="4181743"/>
              <a:ext cx="4235545" cy="261465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0F046A-53C8-F78C-DE2B-7EA1019EE0DC}"/>
                </a:ext>
              </a:extLst>
            </p:cNvPr>
            <p:cNvSpPr/>
            <p:nvPr/>
          </p:nvSpPr>
          <p:spPr bwMode="auto">
            <a:xfrm>
              <a:off x="2178194" y="5442495"/>
              <a:ext cx="916588" cy="85548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10588" tIns="55294" rIns="110588" bIns="55294" numCol="1" rtlCol="0" anchor="t" anchorCtr="0" compatLnSpc="1">
              <a:prstTxWarp prst="textNoShape">
                <a:avLst/>
              </a:prstTxWarp>
            </a:bodyPr>
            <a:lstStyle/>
            <a:p>
              <a:pPr defTabSz="543339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2177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B97B494-B121-4FB3-9A6B-0E0BEE9DF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84" y="1664504"/>
            <a:ext cx="2612398" cy="4379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EB4DAB-0095-45B5-A56A-3591B3448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10" y="1677015"/>
            <a:ext cx="2558681" cy="4379610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22436" y="1104917"/>
                <a:ext cx="9318303" cy="2772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77" b="1" dirty="0" err="1">
                    <a:latin typeface="Calibri" panose="020F0502020204030204" pitchFamily="34" charset="0"/>
                  </a:rPr>
                  <a:t>VolumeData</a:t>
                </a:r>
                <a:endParaRPr lang="en-US" sz="2177" b="1" dirty="0">
                  <a:latin typeface="Calibri" panose="020F0502020204030204" pitchFamily="34" charset="0"/>
                </a:endParaRPr>
              </a:p>
              <a:p>
                <a:endParaRPr lang="en-GB" sz="1693" dirty="0">
                  <a:solidFill>
                    <a:srgbClr val="666666"/>
                  </a:solidFill>
                  <a:latin typeface="Calibri" panose="020F0502020204030204" pitchFamily="34" charset="0"/>
                </a:endParaRPr>
              </a:p>
              <a:p>
                <a:r>
                  <a:rPr lang="en-GB" sz="1693" dirty="0">
                    <a:latin typeface="Calibri" panose="020F0502020204030204" pitchFamily="34" charset="0"/>
                  </a:rPr>
                  <a:t>Encodes complex objects by specifying their properties at</a:t>
                </a:r>
                <a:br>
                  <a:rPr lang="en-GB" sz="1693" dirty="0">
                    <a:latin typeface="Calibri" panose="020F0502020204030204" pitchFamily="34" charset="0"/>
                  </a:rPr>
                </a:br>
                <a:r>
                  <a:rPr lang="en-GB" sz="1693" dirty="0">
                    <a:latin typeface="Calibri" panose="020F0502020204030204" pitchFamily="34" charset="0"/>
                  </a:rPr>
                  <a:t>any point in space</a:t>
                </a:r>
              </a:p>
              <a:p>
                <a:pPr marL="345586" indent="-345586">
                  <a:buFontTx/>
                  <a:buChar char="-"/>
                </a:pPr>
                <a:endParaRPr lang="en-GB" sz="1693" dirty="0">
                  <a:latin typeface="Calibri" panose="020F0502020204030204" pitchFamily="34" charset="0"/>
                </a:endParaRPr>
              </a:p>
              <a:p>
                <a:r>
                  <a:rPr lang="en-GB" sz="1693" u="sng" dirty="0">
                    <a:latin typeface="Calibri" panose="020F0502020204030204" pitchFamily="34" charset="0"/>
                  </a:rPr>
                  <a:t>1. Object boundary (</a:t>
                </a:r>
                <a:r>
                  <a:rPr lang="en-GB" sz="1693" u="sng" dirty="0" err="1">
                    <a:latin typeface="Calibri" panose="020F0502020204030204" pitchFamily="34" charset="0"/>
                  </a:rPr>
                  <a:t>levelset</a:t>
                </a:r>
                <a:r>
                  <a:rPr lang="en-GB" sz="1693" u="sng" dirty="0">
                    <a:latin typeface="Calibri" panose="020F0502020204030204" pitchFamily="34" charset="0"/>
                  </a:rPr>
                  <a:t>)</a:t>
                </a:r>
                <a:br>
                  <a:rPr lang="en-GB" sz="1693" u="sng" dirty="0">
                    <a:latin typeface="Calibri" panose="020F0502020204030204" pitchFamily="34" charset="0"/>
                  </a:rPr>
                </a:br>
                <a:r>
                  <a:rPr lang="en-US" sz="1693" dirty="0">
                    <a:latin typeface="Calibri" panose="020F0502020204030204" pitchFamily="34" charset="0"/>
                  </a:rPr>
                  <a:t>a single scalar value at each point in space</a:t>
                </a:r>
                <a:br>
                  <a:rPr lang="en-US" sz="1693" dirty="0">
                    <a:latin typeface="Calibri" panose="020F0502020204030204" pitchFamily="34" charset="0"/>
                  </a:rPr>
                </a:br>
                <a:r>
                  <a:rPr lang="en-US" sz="1693" dirty="0">
                    <a:latin typeface="Calibri" panose="020F0502020204030204" pitchFamily="34" charset="0"/>
                  </a:rPr>
                  <a:t>- If </a:t>
                </a:r>
                <a14:m>
                  <m:oMath xmlns:m="http://schemas.openxmlformats.org/officeDocument/2006/math">
                    <m:r>
                      <a:rPr lang="en-GB" sz="1693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GB" sz="1693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1693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US" sz="1693" dirty="0">
                    <a:latin typeface="Calibri" panose="020F0502020204030204" pitchFamily="34" charset="0"/>
                  </a:rPr>
                  <a:t>  =&gt; material</a:t>
                </a:r>
                <a:br>
                  <a:rPr lang="en-US" sz="1693" dirty="0">
                    <a:highlight>
                      <a:srgbClr val="FFFF00"/>
                    </a:highlight>
                    <a:latin typeface="Calibri" panose="020F0502020204030204" pitchFamily="34" charset="0"/>
                  </a:rPr>
                </a:br>
                <a:r>
                  <a:rPr lang="en-US" sz="1693" dirty="0">
                    <a:highlight>
                      <a:srgbClr val="FFFF00"/>
                    </a:highlight>
                    <a:latin typeface="Calibri" panose="020F0502020204030204" pitchFamily="34" charset="0"/>
                  </a:rPr>
                  <a:t>- void otherwise (covers nan)</a:t>
                </a:r>
              </a:p>
              <a:p>
                <a:endParaRPr lang="en-GB" sz="1693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36" y="1104917"/>
                <a:ext cx="9318303" cy="2772041"/>
              </a:xfrm>
              <a:prstGeom prst="rect">
                <a:avLst/>
              </a:prstGeom>
              <a:blipFill>
                <a:blip r:embed="rId6"/>
                <a:stretch>
                  <a:fillRect l="-851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952F068-FD86-4C5F-A8C4-054F429C3581}"/>
              </a:ext>
            </a:extLst>
          </p:cNvPr>
          <p:cNvGrpSpPr/>
          <p:nvPr/>
        </p:nvGrpSpPr>
        <p:grpSpPr>
          <a:xfrm>
            <a:off x="6596188" y="6118534"/>
            <a:ext cx="2417891" cy="739466"/>
            <a:chOff x="7128544" y="4137896"/>
            <a:chExt cx="1999238" cy="61142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29A311-D8F3-4127-B1CA-2C6B4C59B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5608E8-892D-4341-ABFA-918AA454E8F6}"/>
                </a:ext>
              </a:extLst>
            </p:cNvPr>
            <p:cNvSpPr txBox="1"/>
            <p:nvPr/>
          </p:nvSpPr>
          <p:spPr>
            <a:xfrm>
              <a:off x="7128544" y="4503747"/>
              <a:ext cx="268006" cy="245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0"/>
                <a:t>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AAF7E6-FF7E-4A17-9176-0ED7E16E0D27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689BDE-85E6-47FE-ACFE-49A8DF4DFCC1}"/>
                </a:ext>
              </a:extLst>
            </p:cNvPr>
            <p:cNvSpPr txBox="1"/>
            <p:nvPr/>
          </p:nvSpPr>
          <p:spPr>
            <a:xfrm>
              <a:off x="7980203" y="4503747"/>
              <a:ext cx="312906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119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522436" y="1104917"/>
            <a:ext cx="9318303" cy="225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err="1">
                <a:latin typeface="Calibri" panose="020F0502020204030204" pitchFamily="34" charset="0"/>
              </a:rPr>
              <a:t>VolumeData</a:t>
            </a:r>
            <a:endParaRPr lang="en-US" sz="2177" b="1">
              <a:latin typeface="Calibri" panose="020F0502020204030204" pitchFamily="34" charset="0"/>
            </a:endParaRPr>
          </a:p>
          <a:p>
            <a:endParaRPr lang="en-GB" sz="1693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693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any point in space</a:t>
            </a:r>
          </a:p>
          <a:p>
            <a:pPr marL="345586" indent="-345586">
              <a:buFontTx/>
              <a:buChar char="-"/>
            </a:pPr>
            <a:endParaRPr lang="en-GB" sz="1693">
              <a:latin typeface="Calibri" panose="020F0502020204030204" pitchFamily="34" charset="0"/>
            </a:endParaRPr>
          </a:p>
          <a:p>
            <a:r>
              <a:rPr lang="en-GB" sz="1693" u="sng">
                <a:latin typeface="Calibri" panose="020F0502020204030204" pitchFamily="34" charset="0"/>
              </a:rPr>
              <a:t>2. Spatially varying </a:t>
            </a:r>
            <a:r>
              <a:rPr lang="en-GB" sz="1693" u="sng" err="1">
                <a:latin typeface="Calibri" panose="020F0502020204030204" pitchFamily="34" charset="0"/>
              </a:rPr>
              <a:t>Color</a:t>
            </a:r>
            <a:br>
              <a:rPr lang="en-GB" sz="1693" u="sng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 triplet of </a:t>
            </a:r>
            <a:r>
              <a:rPr lang="en-GB" sz="1693" err="1">
                <a:latin typeface="Calibri" panose="020F0502020204030204" pitchFamily="34" charset="0"/>
              </a:rPr>
              <a:t>color</a:t>
            </a:r>
            <a:r>
              <a:rPr lang="en-GB" sz="1693">
                <a:latin typeface="Calibri" panose="020F0502020204030204" pitchFamily="34" charset="0"/>
              </a:rPr>
              <a:t> values (R, G, B) between 0 and 1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at each point in space</a:t>
            </a:r>
            <a:endParaRPr lang="en-GB" sz="1693" u="sng">
              <a:latin typeface="Calibri" panose="020F0502020204030204" pitchFamily="34" charset="0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7B196C33-50FC-4C06-9A44-F5DFEC25B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F87DC-738B-4DCC-913D-62CC464B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8" y="1664504"/>
            <a:ext cx="2612399" cy="442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5811E-7499-4F08-AFBE-0AE9DE5F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363" y="1664504"/>
            <a:ext cx="2654444" cy="44226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338F5-D66F-86E0-6742-E6D7F1E48A44}"/>
              </a:ext>
            </a:extLst>
          </p:cNvPr>
          <p:cNvGrpSpPr/>
          <p:nvPr/>
        </p:nvGrpSpPr>
        <p:grpSpPr>
          <a:xfrm>
            <a:off x="313618" y="3851007"/>
            <a:ext cx="4771313" cy="2945393"/>
            <a:chOff x="-23104" y="4181743"/>
            <a:chExt cx="4235545" cy="261465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4FC5C7F-8C83-2F92-0236-4BF11E9FA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11" t="5802" r="51746" b="51491"/>
            <a:stretch/>
          </p:blipFill>
          <p:spPr>
            <a:xfrm>
              <a:off x="-23104" y="4181743"/>
              <a:ext cx="4235545" cy="261465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2EBC3B-7340-1B2E-4AB3-FA9F2E9131FD}"/>
                </a:ext>
              </a:extLst>
            </p:cNvPr>
            <p:cNvSpPr/>
            <p:nvPr/>
          </p:nvSpPr>
          <p:spPr bwMode="auto">
            <a:xfrm>
              <a:off x="3179318" y="5442495"/>
              <a:ext cx="916588" cy="85548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10588" tIns="55294" rIns="110588" bIns="55294" numCol="1" rtlCol="0" anchor="t" anchorCtr="0" compatLnSpc="1">
              <a:prstTxWarp prst="textNoShape">
                <a:avLst/>
              </a:prstTxWarp>
            </a:bodyPr>
            <a:lstStyle/>
            <a:p>
              <a:pPr defTabSz="543339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2177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182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F8B46-4630-4158-83A7-DB05D193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45" y="1664504"/>
            <a:ext cx="2583982" cy="4465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AD715-AB71-4A01-BCC3-68A59E4D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364" y="1664504"/>
            <a:ext cx="2600284" cy="4422633"/>
          </a:xfrm>
          <a:prstGeom prst="rect">
            <a:avLst/>
          </a:prstGeom>
        </p:spPr>
      </p:pic>
      <p:sp>
        <p:nvSpPr>
          <p:cNvPr id="27" name="Text Box 1">
            <a:extLst>
              <a:ext uri="{FF2B5EF4-FFF2-40B4-BE49-F238E27FC236}">
                <a16:creationId xmlns:a16="http://schemas.microsoft.com/office/drawing/2014/main" id="{29E0DDE1-7C85-43B5-A712-4CC5030E0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1542E-7EFE-4091-88C4-AA4FA8B02BE6}"/>
              </a:ext>
            </a:extLst>
          </p:cNvPr>
          <p:cNvSpPr txBox="1"/>
          <p:nvPr/>
        </p:nvSpPr>
        <p:spPr>
          <a:xfrm>
            <a:off x="6444845" y="1664505"/>
            <a:ext cx="2120452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51">
                <a:solidFill>
                  <a:schemeClr val="tx2"/>
                </a:solidFill>
              </a:rPr>
              <a:t>Contribution “Material 1”</a:t>
            </a:r>
            <a:endParaRPr lang="de-DE" sz="1451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CB06B-7D73-4DE7-A70C-7DEE2B52DF37}"/>
              </a:ext>
            </a:extLst>
          </p:cNvPr>
          <p:cNvSpPr txBox="1"/>
          <p:nvPr/>
        </p:nvSpPr>
        <p:spPr>
          <a:xfrm>
            <a:off x="9231130" y="1706381"/>
            <a:ext cx="2120452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51">
                <a:solidFill>
                  <a:schemeClr val="tx2"/>
                </a:solidFill>
              </a:rPr>
              <a:t>Contribution “Material 2”</a:t>
            </a:r>
            <a:endParaRPr lang="de-DE" sz="1451">
              <a:solidFill>
                <a:schemeClr val="tx2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78593A-7D86-4344-8BFB-BDCDD7F2F880}"/>
              </a:ext>
            </a:extLst>
          </p:cNvPr>
          <p:cNvSpPr txBox="1"/>
          <p:nvPr/>
        </p:nvSpPr>
        <p:spPr>
          <a:xfrm>
            <a:off x="522436" y="1104917"/>
            <a:ext cx="5399390" cy="303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err="1">
                <a:latin typeface="Calibri" panose="020F0502020204030204" pitchFamily="34" charset="0"/>
              </a:rPr>
              <a:t>VolumeData</a:t>
            </a:r>
            <a:endParaRPr lang="en-US" sz="2177" b="1">
              <a:latin typeface="Calibri" panose="020F0502020204030204" pitchFamily="34" charset="0"/>
            </a:endParaRPr>
          </a:p>
          <a:p>
            <a:endParaRPr lang="en-GB" sz="1693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693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any point in space</a:t>
            </a:r>
          </a:p>
          <a:p>
            <a:endParaRPr lang="en-GB" sz="1693" u="sng">
              <a:latin typeface="Calibri" panose="020F0502020204030204" pitchFamily="34" charset="0"/>
            </a:endParaRPr>
          </a:p>
          <a:p>
            <a:r>
              <a:rPr lang="en-GB" sz="1693" u="sng">
                <a:latin typeface="Calibri" panose="020F0502020204030204" pitchFamily="34" charset="0"/>
              </a:rPr>
              <a:t>3. Material composition: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</a:t>
            </a:r>
            <a:r>
              <a:rPr lang="en-US" sz="1693">
                <a:latin typeface="Calibri" panose="020F0502020204030204" pitchFamily="34" charset="0"/>
              </a:rPr>
              <a:t>multiple scalar functions with intensities </a:t>
            </a:r>
            <a:br>
              <a:rPr lang="en-US" sz="1693">
                <a:latin typeface="Calibri" panose="020F0502020204030204" pitchFamily="34" charset="0"/>
              </a:rPr>
            </a:br>
            <a:r>
              <a:rPr lang="en-US" sz="1693">
                <a:latin typeface="Calibri" panose="020F0502020204030204" pitchFamily="34" charset="0"/>
              </a:rPr>
              <a:t>   between [0,1]</a:t>
            </a:r>
            <a:br>
              <a:rPr lang="en-US" sz="1693">
                <a:latin typeface="Calibri" panose="020F0502020204030204" pitchFamily="34" charset="0"/>
              </a:rPr>
            </a:br>
            <a:r>
              <a:rPr lang="en-US" sz="1693">
                <a:latin typeface="Calibri" panose="020F0502020204030204" pitchFamily="34" charset="0"/>
              </a:rPr>
              <a:t>- each associated with a </a:t>
            </a:r>
            <a:r>
              <a:rPr lang="en-US" sz="1693" err="1">
                <a:latin typeface="Calibri" panose="020F0502020204030204" pitchFamily="34" charset="0"/>
              </a:rPr>
              <a:t>basematerial</a:t>
            </a:r>
            <a:br>
              <a:rPr lang="en-US" sz="1693">
                <a:latin typeface="Calibri" panose="020F0502020204030204" pitchFamily="34" charset="0"/>
              </a:rPr>
            </a:br>
            <a:r>
              <a:rPr lang="en-US" sz="1693">
                <a:latin typeface="Calibri" panose="020F0502020204030204" pitchFamily="34" charset="0"/>
              </a:rPr>
              <a:t>- mixing according to their intensity</a:t>
            </a:r>
            <a:endParaRPr lang="en-GB" sz="1693">
              <a:latin typeface="Calibri" panose="020F0502020204030204" pitchFamily="34" charset="0"/>
            </a:endParaRPr>
          </a:p>
          <a:p>
            <a:endParaRPr lang="en-GB" sz="1693">
              <a:latin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F7F2F-8038-47EC-AD9D-FC76D8772834}"/>
              </a:ext>
            </a:extLst>
          </p:cNvPr>
          <p:cNvGrpSpPr/>
          <p:nvPr/>
        </p:nvGrpSpPr>
        <p:grpSpPr>
          <a:xfrm>
            <a:off x="6610936" y="6130487"/>
            <a:ext cx="2417891" cy="743882"/>
            <a:chOff x="7128544" y="4137896"/>
            <a:chExt cx="1999238" cy="6150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3EF4DB-7928-4DD2-900C-765122593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7BDB51-8AAC-41C8-8FBC-D7417BC1096B}"/>
                </a:ext>
              </a:extLst>
            </p:cNvPr>
            <p:cNvSpPr txBox="1"/>
            <p:nvPr/>
          </p:nvSpPr>
          <p:spPr>
            <a:xfrm>
              <a:off x="7128544" y="4503747"/>
              <a:ext cx="224265" cy="245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9F2F21-D888-46C0-B470-AF10CBA84882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9AC1C-5E6B-4BB9-9C85-56BFB405E101}"/>
                </a:ext>
              </a:extLst>
            </p:cNvPr>
            <p:cNvSpPr txBox="1"/>
            <p:nvPr/>
          </p:nvSpPr>
          <p:spPr>
            <a:xfrm>
              <a:off x="7911810" y="4507398"/>
              <a:ext cx="449692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0.5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702225-E137-2CC6-C995-B448268999CA}"/>
              </a:ext>
            </a:extLst>
          </p:cNvPr>
          <p:cNvGrpSpPr/>
          <p:nvPr/>
        </p:nvGrpSpPr>
        <p:grpSpPr>
          <a:xfrm>
            <a:off x="313618" y="3851007"/>
            <a:ext cx="4771313" cy="2945393"/>
            <a:chOff x="-23104" y="4181743"/>
            <a:chExt cx="4235545" cy="261465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8C8EBAF-2EED-7417-4CE2-BA597F981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411" t="5802" r="51746" b="51491"/>
            <a:stretch/>
          </p:blipFill>
          <p:spPr>
            <a:xfrm>
              <a:off x="-23104" y="4181743"/>
              <a:ext cx="4235545" cy="261465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4988E1-81A2-FE80-0FBF-D25F885C35DD}"/>
                </a:ext>
              </a:extLst>
            </p:cNvPr>
            <p:cNvSpPr/>
            <p:nvPr/>
          </p:nvSpPr>
          <p:spPr bwMode="auto">
            <a:xfrm>
              <a:off x="162266" y="5489071"/>
              <a:ext cx="1051443" cy="130732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10588" tIns="55294" rIns="110588" bIns="55294" numCol="1" rtlCol="0" anchor="t" anchorCtr="0" compatLnSpc="1">
              <a:prstTxWarp prst="textNoShape">
                <a:avLst/>
              </a:prstTxWarp>
            </a:bodyPr>
            <a:lstStyle/>
            <a:p>
              <a:pPr defTabSz="543339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2177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87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467AA-8E84-4E8A-AA37-7FBB204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70" y="629268"/>
            <a:ext cx="7063398" cy="1286160"/>
          </a:xfrm>
        </p:spPr>
        <p:txBody>
          <a:bodyPr vert="horz" lIns="110588" tIns="55294" rIns="110588" bIns="55294" rtlCol="0" anchor="b">
            <a:normAutofit/>
          </a:bodyPr>
          <a:lstStyle/>
          <a:p>
            <a:pPr defTabSz="1105875"/>
            <a:r>
              <a:rPr lang="en-US" sz="2540" b="1"/>
              <a:t>Volumetric 		             extension </a:t>
            </a:r>
            <a:r>
              <a:rPr lang="en-US" altLang="de-DE" sz="2540" b="1"/>
              <a:t>- concept</a:t>
            </a:r>
            <a:br>
              <a:rPr lang="en-US" altLang="de-DE" sz="2540" b="1"/>
            </a:br>
            <a:endParaRPr lang="en-US" sz="2540"/>
          </a:p>
        </p:txBody>
      </p:sp>
      <p:pic>
        <p:nvPicPr>
          <p:cNvPr id="7" name="Picture 3" descr="C:\Users\pan\Google Drive\MONOLITH_DEV\ModelPhotosFEB2015\proc\IMG_1395.JPG">
            <a:extLst>
              <a:ext uri="{FF2B5EF4-FFF2-40B4-BE49-F238E27FC236}">
                <a16:creationId xmlns:a16="http://schemas.microsoft.com/office/drawing/2014/main" id="{63F4CD02-AABC-4E14-95AE-462CFDFB40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r="3092" b="-2"/>
          <a:stretch/>
        </p:blipFill>
        <p:spPr bwMode="auto">
          <a:xfrm>
            <a:off x="238" y="12"/>
            <a:ext cx="4635404" cy="68579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BB59C-DFBB-4569-BBDB-5A41268E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71" y="2438400"/>
            <a:ext cx="6586258" cy="3785419"/>
          </a:xfrm>
        </p:spPr>
        <p:txBody>
          <a:bodyPr vert="horz" lIns="110588" tIns="55294" rIns="110588" bIns="55294" rtlCol="0">
            <a:normAutofit lnSpcReduction="10000"/>
          </a:bodyPr>
          <a:lstStyle/>
          <a:p>
            <a:pPr marL="425928" indent="-345586" defTabSz="1337445">
              <a:buFontTx/>
              <a:buChar char="-"/>
            </a:pPr>
            <a:r>
              <a:rPr lang="en-US" sz="1935" dirty="0">
                <a:latin typeface="+mj-lt"/>
              </a:rPr>
              <a:t>Enrich geometry of 3MF with volumetric elements that can represent spatially varying properties.</a:t>
            </a:r>
          </a:p>
          <a:p>
            <a:pPr marL="425928" indent="-345586" defTabSz="1337445">
              <a:buFontTx/>
              <a:buChar char="-"/>
            </a:pPr>
            <a:r>
              <a:rPr lang="en-US" sz="1935" dirty="0">
                <a:latin typeface="+mj-lt"/>
              </a:rPr>
              <a:t>Inefficient to handle with a mesh representation, especially in cases where the variation is continuous in space or objects are highly complex.</a:t>
            </a:r>
            <a:br>
              <a:rPr lang="en-US" sz="1935" dirty="0">
                <a:latin typeface="+mj-lt"/>
              </a:rPr>
            </a:br>
            <a:br>
              <a:rPr lang="en-US" sz="1935" dirty="0">
                <a:latin typeface="+mj-lt"/>
              </a:rPr>
            </a:br>
            <a:r>
              <a:rPr lang="en-US" sz="1935" dirty="0">
                <a:latin typeface="+mj-lt"/>
              </a:rPr>
              <a:t>=&gt; </a:t>
            </a:r>
            <a:r>
              <a:rPr lang="en-GB" sz="1935" dirty="0">
                <a:latin typeface="+mj-lt"/>
              </a:rPr>
              <a:t>Encode complex objects by explicitly specifying their properties at any point in space.</a:t>
            </a:r>
            <a:br>
              <a:rPr lang="en-GB" sz="1935" dirty="0">
                <a:latin typeface="+mj-lt"/>
              </a:rPr>
            </a:br>
            <a:br>
              <a:rPr lang="en-GB" sz="1935" dirty="0">
                <a:latin typeface="+mj-lt"/>
              </a:rPr>
            </a:br>
            <a:r>
              <a:rPr lang="en-US" sz="1935" dirty="0">
                <a:latin typeface="+mj-lt"/>
              </a:rPr>
              <a:t>=&gt; Use a 3D Texture or mathematical expressions</a:t>
            </a:r>
            <a:br>
              <a:rPr lang="en-US" sz="1935" dirty="0">
                <a:latin typeface="+mj-lt"/>
              </a:rPr>
            </a:br>
            <a:br>
              <a:rPr lang="en-GB" sz="1935" dirty="0">
                <a:latin typeface="+mj-lt"/>
              </a:rPr>
            </a:br>
            <a:r>
              <a:rPr lang="en-GB" sz="1935" dirty="0">
                <a:latin typeface="+mj-lt"/>
              </a:rPr>
              <a:t>=&gt; Provide comprehensive set of volumetric modelling functions</a:t>
            </a:r>
            <a:br>
              <a:rPr lang="en-GB" sz="1935" dirty="0">
                <a:latin typeface="+mj-lt"/>
              </a:rPr>
            </a:br>
            <a:br>
              <a:rPr lang="en-GB" sz="1935" dirty="0">
                <a:latin typeface="+mj-lt"/>
              </a:rPr>
            </a:br>
            <a:r>
              <a:rPr lang="en-GB" sz="1935" dirty="0">
                <a:latin typeface="+mj-lt"/>
              </a:rPr>
              <a:t>=&gt; allow extensions to add custom or proprietary functions</a:t>
            </a:r>
          </a:p>
          <a:p>
            <a:pPr marL="80342" indent="0" defTabSz="1337445">
              <a:buNone/>
            </a:pPr>
            <a:endParaRPr lang="en-US" sz="1935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D8403-C1C6-8057-E9AC-CAF86749B27D}"/>
              </a:ext>
            </a:extLst>
          </p:cNvPr>
          <p:cNvSpPr txBox="1"/>
          <p:nvPr/>
        </p:nvSpPr>
        <p:spPr>
          <a:xfrm>
            <a:off x="6473419" y="1085527"/>
            <a:ext cx="2930610" cy="48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40">
                <a:solidFill>
                  <a:srgbClr val="FF0000"/>
                </a:solidFill>
              </a:rPr>
              <a:t>&amp; Implicit modelling </a:t>
            </a:r>
          </a:p>
        </p:txBody>
      </p:sp>
    </p:spTree>
    <p:extLst>
      <p:ext uri="{BB962C8B-B14F-4D97-AF65-F5344CB8AC3E}">
        <p14:creationId xmlns:p14="http://schemas.microsoft.com/office/powerpoint/2010/main" val="48363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FDFC98-9E78-4BC9-A870-9E8C5F79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186" y="1664504"/>
            <a:ext cx="2600284" cy="442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A57AF4-C753-4E90-9E9E-6ED6E229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04" y="1664504"/>
            <a:ext cx="2582371" cy="442263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2436" y="1104916"/>
            <a:ext cx="5486477" cy="303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err="1">
                <a:latin typeface="Calibri" panose="020F0502020204030204" pitchFamily="34" charset="0"/>
              </a:rPr>
              <a:t>VolumeData</a:t>
            </a:r>
            <a:endParaRPr lang="en-US" sz="2177" b="1">
              <a:latin typeface="Calibri" panose="020F0502020204030204" pitchFamily="34" charset="0"/>
            </a:endParaRPr>
          </a:p>
          <a:p>
            <a:endParaRPr lang="en-GB" sz="1693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693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any point in space</a:t>
            </a:r>
          </a:p>
          <a:p>
            <a:endParaRPr lang="en-GB" sz="1693">
              <a:latin typeface="Calibri" panose="020F0502020204030204" pitchFamily="34" charset="0"/>
            </a:endParaRPr>
          </a:p>
          <a:p>
            <a:r>
              <a:rPr lang="en-GB" sz="1693" u="sng">
                <a:latin typeface="Calibri" panose="020F0502020204030204" pitchFamily="34" charset="0"/>
              </a:rPr>
              <a:t>4. High level (arbitrary) properties: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Single function with scalar or vector-valued intensity/value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Encode intensity of an abstract property: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   (“conductivity”, “density”, “durometer”, …)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Consumer can decide, how to achieve that property</a:t>
            </a:r>
          </a:p>
          <a:p>
            <a:endParaRPr lang="en-GB" sz="1693">
              <a:latin typeface="Calibri" panose="020F0502020204030204" pitchFamily="34" charset="0"/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28E1C111-9437-4291-B75E-52F4E3C0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A714F3-157E-4B75-89C8-3278BA1B869C}"/>
              </a:ext>
            </a:extLst>
          </p:cNvPr>
          <p:cNvGrpSpPr/>
          <p:nvPr/>
        </p:nvGrpSpPr>
        <p:grpSpPr>
          <a:xfrm>
            <a:off x="6516443" y="6183859"/>
            <a:ext cx="2417891" cy="739466"/>
            <a:chOff x="3333029" y="4697824"/>
            <a:chExt cx="1999238" cy="6114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3E17CC-FF04-42A9-9B8E-76EEB37A3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585" y="4697824"/>
              <a:ext cx="1779568" cy="34146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387D0D-0FA4-490B-B6AA-10A0104AB8F7}"/>
                </a:ext>
              </a:extLst>
            </p:cNvPr>
            <p:cNvGrpSpPr/>
            <p:nvPr/>
          </p:nvGrpSpPr>
          <p:grpSpPr>
            <a:xfrm>
              <a:off x="3333029" y="5056406"/>
              <a:ext cx="1999238" cy="252847"/>
              <a:chOff x="7128544" y="4496478"/>
              <a:chExt cx="1999238" cy="25284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7870A-172F-4C5D-A25B-184F10FFD695}"/>
                  </a:ext>
                </a:extLst>
              </p:cNvPr>
              <p:cNvSpPr txBox="1"/>
              <p:nvPr/>
            </p:nvSpPr>
            <p:spPr>
              <a:xfrm>
                <a:off x="7128544" y="4503747"/>
                <a:ext cx="224265" cy="245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3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5CC635-4965-4248-A899-C46D8C8C1B5D}"/>
                  </a:ext>
                </a:extLst>
              </p:cNvPr>
              <p:cNvSpPr txBox="1"/>
              <p:nvPr/>
            </p:nvSpPr>
            <p:spPr>
              <a:xfrm>
                <a:off x="8814876" y="4503747"/>
                <a:ext cx="312906" cy="245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3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30914E-2747-4AE4-BC20-7914823E509C}"/>
                  </a:ext>
                </a:extLst>
              </p:cNvPr>
              <p:cNvSpPr txBox="1"/>
              <p:nvPr/>
            </p:nvSpPr>
            <p:spPr>
              <a:xfrm>
                <a:off x="7911810" y="4496478"/>
                <a:ext cx="449692" cy="245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30"/>
                  <a:t>0.5</a:t>
                </a:r>
              </a:p>
            </p:txBody>
          </p:sp>
        </p:grp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B550D0D4-296F-1E26-D912-A4C4782A56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11" t="5802" r="51746" b="51491"/>
          <a:stretch/>
        </p:blipFill>
        <p:spPr>
          <a:xfrm>
            <a:off x="313618" y="3851007"/>
            <a:ext cx="4771313" cy="29453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C28769D-FB2E-1AF2-BAED-8CB3BEAE857B}"/>
              </a:ext>
            </a:extLst>
          </p:cNvPr>
          <p:cNvSpPr/>
          <p:nvPr/>
        </p:nvSpPr>
        <p:spPr bwMode="auto">
          <a:xfrm>
            <a:off x="1726565" y="5271236"/>
            <a:ext cx="1032530" cy="963695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10588" tIns="55294" rIns="110588" bIns="55294" numCol="1" rtlCol="0" anchor="t" anchorCtr="0" compatLnSpc="1">
            <a:prstTxWarp prst="textNoShape">
              <a:avLst/>
            </a:prstTxWarp>
          </a:bodyPr>
          <a:lstStyle/>
          <a:p>
            <a:pPr defTabSz="543339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177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00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Geometry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A36B70-E696-C89A-DC5C-5B852C2C5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0235" r="33570" b="12459"/>
          <a:stretch/>
        </p:blipFill>
        <p:spPr>
          <a:xfrm>
            <a:off x="337837" y="2122697"/>
            <a:ext cx="3459369" cy="3216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18E11-B09F-17D5-8B4E-2A5F23416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70" y="2122696"/>
            <a:ext cx="3648033" cy="306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250D5F-DFB6-9558-B468-1405774CC8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r="14450"/>
          <a:stretch/>
        </p:blipFill>
        <p:spPr>
          <a:xfrm>
            <a:off x="8360127" y="2122696"/>
            <a:ext cx="3533999" cy="30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Colors and Properties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F4616-1379-37AA-AF47-38F067C6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421" y="2035609"/>
            <a:ext cx="2799706" cy="2786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BA8EB-BFAA-02DA-E8D3-2A515CB1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36" y="2037787"/>
            <a:ext cx="2717865" cy="2765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C64F9-2655-1F31-075A-0330A2362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592" y="2016269"/>
            <a:ext cx="6022276" cy="342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4800" b="1">
                <a:solidFill>
                  <a:srgbClr val="666666"/>
                </a:solidFill>
                <a:latin typeface="Calibri" panose="020F0502020204030204" pitchFamily="34" charset="0"/>
              </a:rPr>
              <a:t>2. </a:t>
            </a:r>
            <a:r>
              <a:rPr lang="de-DE" altLang="de-DE" sz="4800" b="1" err="1">
                <a:solidFill>
                  <a:srgbClr val="666666"/>
                </a:solidFill>
                <a:latin typeface="Calibri" panose="020F0502020204030204" pitchFamily="34" charset="0"/>
              </a:rPr>
              <a:t>Implicit</a:t>
            </a:r>
            <a:r>
              <a:rPr lang="de-DE" altLang="de-DE" sz="4800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4800" b="1" err="1">
                <a:solidFill>
                  <a:srgbClr val="666666"/>
                </a:solidFill>
                <a:latin typeface="Calibri" panose="020F0502020204030204" pitchFamily="34" charset="0"/>
              </a:rPr>
              <a:t>Specification</a:t>
            </a:r>
            <a:endParaRPr lang="de-DE" altLang="de-DE" sz="2800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1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8676-CFBF-7795-30BF-19948951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10" y="293870"/>
            <a:ext cx="10968576" cy="1142361"/>
          </a:xfrm>
        </p:spPr>
        <p:txBody>
          <a:bodyPr/>
          <a:lstStyle/>
          <a:p>
            <a:r>
              <a:rPr lang="en-US" dirty="0"/>
              <a:t>Class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A8212-43FA-C061-E99D-7C537AF5A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410" y="1774348"/>
            <a:ext cx="12071181" cy="3778728"/>
          </a:xfrm>
        </p:spPr>
      </p:pic>
    </p:spTree>
    <p:extLst>
      <p:ext uri="{BB962C8B-B14F-4D97-AF65-F5344CB8AC3E}">
        <p14:creationId xmlns:p14="http://schemas.microsoft.com/office/powerpoint/2010/main" val="48591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8676-CFBF-7795-30BF-19948951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10" y="293870"/>
            <a:ext cx="10968576" cy="1142361"/>
          </a:xfrm>
        </p:spPr>
        <p:txBody>
          <a:bodyPr/>
          <a:lstStyle/>
          <a:p>
            <a:r>
              <a:rPr lang="en-US" dirty="0"/>
              <a:t>Class Overview: Volumetric namespace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A8212-43FA-C061-E99D-7C537AF5A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410" y="1774348"/>
            <a:ext cx="12071181" cy="3778728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3A0E41-E6B4-DAEF-D237-8832266A5F27}"/>
              </a:ext>
            </a:extLst>
          </p:cNvPr>
          <p:cNvSpPr/>
          <p:nvPr/>
        </p:nvSpPr>
        <p:spPr>
          <a:xfrm>
            <a:off x="6437059" y="6124520"/>
            <a:ext cx="2405132" cy="566619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privateNamespace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03CFB1-E691-521A-0F53-E881576ED72C}"/>
              </a:ext>
            </a:extLst>
          </p:cNvPr>
          <p:cNvSpPr/>
          <p:nvPr/>
        </p:nvSpPr>
        <p:spPr>
          <a:xfrm>
            <a:off x="6437059" y="5491984"/>
            <a:ext cx="2405132" cy="566619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xmls:implicit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B05251-DFDE-CB72-7C66-AC1452CBB7C1}"/>
              </a:ext>
            </a:extLst>
          </p:cNvPr>
          <p:cNvSpPr/>
          <p:nvPr/>
        </p:nvSpPr>
        <p:spPr>
          <a:xfrm>
            <a:off x="3880737" y="6124520"/>
            <a:ext cx="2405132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E8237B-1C42-2817-C55F-BD24E24409B0}"/>
              </a:ext>
            </a:extLst>
          </p:cNvPr>
          <p:cNvSpPr/>
          <p:nvPr/>
        </p:nvSpPr>
        <p:spPr>
          <a:xfrm>
            <a:off x="3880737" y="5491984"/>
            <a:ext cx="2405132" cy="566619"/>
          </a:xfrm>
          <a:prstGeom prst="roundRect">
            <a:avLst/>
          </a:prstGeom>
          <a:solidFill>
            <a:schemeClr val="tx1">
              <a:lumMod val="65000"/>
              <a:lumOff val="35000"/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F272A5-AD3F-8E57-8EDF-47B112F94E39}"/>
              </a:ext>
            </a:extLst>
          </p:cNvPr>
          <p:cNvSpPr/>
          <p:nvPr/>
        </p:nvSpPr>
        <p:spPr>
          <a:xfrm>
            <a:off x="1593908" y="2186615"/>
            <a:ext cx="518940" cy="333482"/>
          </a:xfrm>
          <a:prstGeom prst="roundRect">
            <a:avLst/>
          </a:prstGeom>
          <a:solidFill>
            <a:schemeClr val="tx1">
              <a:lumMod val="65000"/>
              <a:lumOff val="35000"/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3F73FD-D068-F610-FF6F-1726CD751108}"/>
              </a:ext>
            </a:extLst>
          </p:cNvPr>
          <p:cNvSpPr/>
          <p:nvPr/>
        </p:nvSpPr>
        <p:spPr>
          <a:xfrm>
            <a:off x="0" y="2792321"/>
            <a:ext cx="3147659" cy="2953024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AE026-8FBD-3C6C-3A06-70057F76CDDF}"/>
              </a:ext>
            </a:extLst>
          </p:cNvPr>
          <p:cNvSpPr/>
          <p:nvPr/>
        </p:nvSpPr>
        <p:spPr>
          <a:xfrm>
            <a:off x="3057373" y="1914789"/>
            <a:ext cx="964370" cy="2953024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8A0657-9A98-61AE-DF5B-EED2CC8FB180}"/>
              </a:ext>
            </a:extLst>
          </p:cNvPr>
          <p:cNvSpPr/>
          <p:nvPr/>
        </p:nvSpPr>
        <p:spPr>
          <a:xfrm>
            <a:off x="6884679" y="2748512"/>
            <a:ext cx="1061699" cy="884654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BD5CFA-AB21-8E3F-D8E1-3F045C4EDE63}"/>
              </a:ext>
            </a:extLst>
          </p:cNvPr>
          <p:cNvSpPr/>
          <p:nvPr/>
        </p:nvSpPr>
        <p:spPr>
          <a:xfrm>
            <a:off x="7946378" y="3554272"/>
            <a:ext cx="3401647" cy="1560898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169FFB-55AC-3A8C-06E9-C0640EC683E9}"/>
              </a:ext>
            </a:extLst>
          </p:cNvPr>
          <p:cNvSpPr/>
          <p:nvPr/>
        </p:nvSpPr>
        <p:spPr>
          <a:xfrm>
            <a:off x="5925251" y="2143227"/>
            <a:ext cx="959428" cy="2064631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52D61B-7F5B-EFE9-6D42-159A31D1BFB1}"/>
              </a:ext>
            </a:extLst>
          </p:cNvPr>
          <p:cNvSpPr/>
          <p:nvPr/>
        </p:nvSpPr>
        <p:spPr>
          <a:xfrm>
            <a:off x="3990663" y="2859853"/>
            <a:ext cx="824098" cy="1663595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23A6DE-109B-6144-6FCB-C45FB584A510}"/>
              </a:ext>
            </a:extLst>
          </p:cNvPr>
          <p:cNvSpPr/>
          <p:nvPr/>
        </p:nvSpPr>
        <p:spPr>
          <a:xfrm>
            <a:off x="7946377" y="1853505"/>
            <a:ext cx="3401647" cy="1663595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709164-25FD-C536-98F7-3048833F3BE1}"/>
              </a:ext>
            </a:extLst>
          </p:cNvPr>
          <p:cNvSpPr/>
          <p:nvPr/>
        </p:nvSpPr>
        <p:spPr>
          <a:xfrm>
            <a:off x="11216599" y="2832080"/>
            <a:ext cx="975401" cy="596920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3974-D15B-22EF-2993-A822BE1DB7BF}"/>
              </a:ext>
            </a:extLst>
          </p:cNvPr>
          <p:cNvSpPr/>
          <p:nvPr/>
        </p:nvSpPr>
        <p:spPr>
          <a:xfrm>
            <a:off x="4779177" y="2950481"/>
            <a:ext cx="1105388" cy="566619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93CBF-ECA6-A4D7-49E6-A7EB5E46CC11}"/>
              </a:ext>
            </a:extLst>
          </p:cNvPr>
          <p:cNvSpPr txBox="1"/>
          <p:nvPr/>
        </p:nvSpPr>
        <p:spPr>
          <a:xfrm>
            <a:off x="2112848" y="2129097"/>
            <a:ext cx="120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Shape?</a:t>
            </a:r>
          </a:p>
        </p:txBody>
      </p:sp>
    </p:spTree>
    <p:extLst>
      <p:ext uri="{BB962C8B-B14F-4D97-AF65-F5344CB8AC3E}">
        <p14:creationId xmlns:p14="http://schemas.microsoft.com/office/powerpoint/2010/main" val="336886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384F-6B41-D2AD-2A4C-12CCA960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VolumeData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0DCDB-F26D-BBE0-456B-810572983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7646" y="1825625"/>
            <a:ext cx="540615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Defines how function values are mapped to the model</a:t>
            </a:r>
          </a:p>
          <a:p>
            <a:endParaRPr lang="en-US" dirty="0"/>
          </a:p>
          <a:p>
            <a:r>
              <a:rPr lang="en-US" dirty="0"/>
              <a:t>Boundary</a:t>
            </a:r>
          </a:p>
          <a:p>
            <a:pPr lvl="1"/>
            <a:r>
              <a:rPr lang="en-US" dirty="0" err="1"/>
              <a:t>Levelset</a:t>
            </a:r>
            <a:endParaRPr lang="en-US" dirty="0"/>
          </a:p>
          <a:p>
            <a:r>
              <a:rPr lang="en-US" dirty="0"/>
              <a:t>Property</a:t>
            </a:r>
          </a:p>
          <a:p>
            <a:pPr lvl="1"/>
            <a:r>
              <a:rPr lang="en-US" dirty="0"/>
              <a:t>User defined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/>
              <a:t>RGB, Alpha and Opacity to be handled separately (e.g. as Property or Composite)</a:t>
            </a:r>
          </a:p>
          <a:p>
            <a:r>
              <a:rPr lang="en-US" dirty="0"/>
              <a:t>Composite</a:t>
            </a:r>
          </a:p>
          <a:p>
            <a:pPr lvl="1"/>
            <a:r>
              <a:rPr lang="en-US" dirty="0"/>
              <a:t>Mixing ratios of different materials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C64A-A62A-5CDC-4912-62E7B325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320" r="75040"/>
          <a:stretch/>
        </p:blipFill>
        <p:spPr>
          <a:xfrm>
            <a:off x="0" y="1200150"/>
            <a:ext cx="5743489" cy="52352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364BB0-3922-DDD8-90A2-355A122CE04E}"/>
              </a:ext>
            </a:extLst>
          </p:cNvPr>
          <p:cNvSpPr/>
          <p:nvPr/>
        </p:nvSpPr>
        <p:spPr>
          <a:xfrm>
            <a:off x="9881752" y="633531"/>
            <a:ext cx="2405132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5EA5AFB5A384FBC5E2C181AEF6C43" ma:contentTypeVersion="3" ma:contentTypeDescription="Create a new document." ma:contentTypeScope="" ma:versionID="bb3dc9e2fe70f7a273574b4a87945376">
  <xsd:schema xmlns:xsd="http://www.w3.org/2001/XMLSchema" xmlns:xs="http://www.w3.org/2001/XMLSchema" xmlns:p="http://schemas.microsoft.com/office/2006/metadata/properties" xmlns:ns2="2e779b9e-d6b3-498e-b0cc-50adafdd3524" targetNamespace="http://schemas.microsoft.com/office/2006/metadata/properties" ma:root="true" ma:fieldsID="1143d112c09e06e8f0f117524dd5e911" ns2:_="">
    <xsd:import namespace="2e779b9e-d6b3-498e-b0cc-50adafdd35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779b9e-d6b3-498e-b0cc-50adafdd35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E9D61-67F7-489B-9667-1735BD6F07E7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2e779b9e-d6b3-498e-b0cc-50adafdd352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234762-82E7-424C-854A-518547F22D60}">
  <ds:schemaRefs>
    <ds:schemaRef ds:uri="2e779b9e-d6b3-498e-b0cc-50adafdd35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BE77D2-AFE8-4ED0-9B6A-C2768452CC0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b9f04c7-27a3-4ed9-84ba-e970f8f33dd0}" enabled="0" method="" siteId="{4b9f04c7-27a3-4ed9-84ba-e970f8f33dd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1903</Words>
  <Application>Microsoft Office PowerPoint</Application>
  <PresentationFormat>Widescreen</PresentationFormat>
  <Paragraphs>252</Paragraphs>
  <Slides>30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PowerPoint Presentation</vt:lpstr>
      <vt:lpstr>Outline</vt:lpstr>
      <vt:lpstr>Volumetric                extension - concept </vt:lpstr>
      <vt:lpstr>PowerPoint Presentation</vt:lpstr>
      <vt:lpstr>PowerPoint Presentation</vt:lpstr>
      <vt:lpstr>PowerPoint Presentation</vt:lpstr>
      <vt:lpstr>Class Overview</vt:lpstr>
      <vt:lpstr>Class Overview: Volumetric namespace</vt:lpstr>
      <vt:lpstr>VolumeData</vt:lpstr>
      <vt:lpstr>VolumeData Boundary</vt:lpstr>
      <vt:lpstr>Minimum Feature Size</vt:lpstr>
      <vt:lpstr>PowerPoint Presentation</vt:lpstr>
      <vt:lpstr>meshbboxonly</vt:lpstr>
      <vt:lpstr>How can functions be defined?</vt:lpstr>
      <vt:lpstr>Datatypes for function outputs </vt:lpstr>
      <vt:lpstr>functionFromImage3D </vt:lpstr>
      <vt:lpstr>PrivateExtensionFunctions</vt:lpstr>
      <vt:lpstr>FunctionImplicit</vt:lpstr>
      <vt:lpstr>PowerPoint Presentation</vt:lpstr>
      <vt:lpstr>Builtin nodes</vt:lpstr>
      <vt:lpstr>Examples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Orend, Jan</dc:creator>
  <cp:lastModifiedBy>Orend, Jan</cp:lastModifiedBy>
  <cp:revision>33</cp:revision>
  <dcterms:created xsi:type="dcterms:W3CDTF">2023-02-08T16:51:08Z</dcterms:created>
  <dcterms:modified xsi:type="dcterms:W3CDTF">2024-02-01T15:45:20Z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0x010100CC45EA5AFB5A384FBC5E2C181AEF6C43</vt:lpwstr>
  </property>
</Properties>
</file>